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  <p:sldMasterId id="2147483702" r:id="rId5"/>
    <p:sldMasterId id="2147483728" r:id="rId6"/>
  </p:sldMasterIdLst>
  <p:notesMasterIdLst>
    <p:notesMasterId r:id="rId19"/>
  </p:notesMasterIdLst>
  <p:sldIdLst>
    <p:sldId id="263" r:id="rId7"/>
    <p:sldId id="862" r:id="rId8"/>
    <p:sldId id="2146849840" r:id="rId9"/>
    <p:sldId id="2146849847" r:id="rId10"/>
    <p:sldId id="2146849843" r:id="rId11"/>
    <p:sldId id="2146849842" r:id="rId12"/>
    <p:sldId id="2146849834" r:id="rId13"/>
    <p:sldId id="2146849845" r:id="rId14"/>
    <p:sldId id="2146849831" r:id="rId15"/>
    <p:sldId id="2146849848" r:id="rId16"/>
    <p:sldId id="2146849846" r:id="rId17"/>
    <p:sldId id="840" r:id="rId18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ertina e Agenda" id="{9F6EC982-10F0-4E0D-901F-155C04909696}">
          <p14:sldIdLst>
            <p14:sldId id="263"/>
            <p14:sldId id="862"/>
            <p14:sldId id="2146849840"/>
            <p14:sldId id="2146849847"/>
            <p14:sldId id="2146849843"/>
            <p14:sldId id="2146849842"/>
            <p14:sldId id="2146849834"/>
            <p14:sldId id="2146849845"/>
            <p14:sldId id="2146849831"/>
            <p14:sldId id="2146849848"/>
            <p14:sldId id="2146849846"/>
            <p14:sldId id="840"/>
          </p14:sldIdLst>
        </p14:section>
      </p14:sectionLst>
    </p:ext>
    <p:ext uri="{EFAFB233-063F-42B5-8137-9DF3F51BA10A}">
      <p15:sldGuideLst xmlns:p15="http://schemas.microsoft.com/office/powerpoint/2012/main">
        <p15:guide id="2" orient="horz" pos="1307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orient="horz" pos="1663" userDrawn="1">
          <p15:clr>
            <a:srgbClr val="A4A3A4"/>
          </p15:clr>
        </p15:guide>
        <p15:guide id="5" pos="4214" userDrawn="1">
          <p15:clr>
            <a:srgbClr val="A4A3A4"/>
          </p15:clr>
        </p15:guide>
        <p15:guide id="6" orient="horz" pos="2376" userDrawn="1">
          <p15:clr>
            <a:srgbClr val="A4A3A4"/>
          </p15:clr>
        </p15:guide>
        <p15:guide id="7" orient="horz" pos="634" userDrawn="1">
          <p15:clr>
            <a:srgbClr val="A4A3A4"/>
          </p15:clr>
        </p15:guide>
        <p15:guide id="8" pos="784" userDrawn="1">
          <p15:clr>
            <a:srgbClr val="A4A3A4"/>
          </p15:clr>
        </p15:guide>
        <p15:guide id="9" orient="horz" pos="1508" userDrawn="1">
          <p15:clr>
            <a:srgbClr val="A4A3A4"/>
          </p15:clr>
        </p15:guide>
        <p15:guide id="10" orient="horz" pos="1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FE1D3D-F6E3-34C7-1008-188B3A745561}" name="Hohenegger, Alice" initials="AH" userId="S::ahohenegger@deloitte.it::00c992eb-f511-4219-977c-6ec239d972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FA6D"/>
    <a:srgbClr val="4D9B07"/>
    <a:srgbClr val="37F828"/>
    <a:srgbClr val="FCED24"/>
    <a:srgbClr val="FAB826"/>
    <a:srgbClr val="26FAA9"/>
    <a:srgbClr val="A0026B"/>
    <a:srgbClr val="FF9900"/>
    <a:srgbClr val="003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944DE-A537-4360-851D-7D611E4B2513}" v="1" dt="2026-06-15T16:18:40.2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58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48" y="82"/>
      </p:cViewPr>
      <p:guideLst>
        <p:guide orient="horz" pos="1307"/>
        <p:guide/>
        <p:guide orient="horz" pos="1663"/>
        <p:guide pos="4214"/>
        <p:guide orient="horz" pos="2376"/>
        <p:guide orient="horz" pos="634"/>
        <p:guide pos="784"/>
        <p:guide orient="horz" pos="1508"/>
        <p:guide orient="horz" pos="1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61110475457392E-2"/>
          <c:y val="0.12271488244524115"/>
          <c:w val="0.88267508503312908"/>
          <c:h val="0.71100343582487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Valore conseguito </c:v>
                </c:pt>
              </c:strCache>
            </c:strRef>
          </c:tx>
          <c:spPr>
            <a:solidFill>
              <a:srgbClr val="00335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70865537724104E-4"/>
                  <c:y val="1.04133924473322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</a:rPr>
                      <a:t>505.712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1C5-4204-AC02-AD5CBDEA78D1}"/>
                </c:ext>
              </c:extLst>
            </c:dLbl>
            <c:dLbl>
              <c:idx val="1"/>
              <c:layout>
                <c:manualLayout>
                  <c:x val="0"/>
                  <c:y val="1.11287069440504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</a:rPr>
                      <a:t>124.248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1C5-4204-AC02-AD5CBDEA78D1}"/>
                </c:ext>
              </c:extLst>
            </c:dLbl>
            <c:dLbl>
              <c:idx val="2"/>
              <c:layout>
                <c:manualLayout>
                  <c:x val="0"/>
                  <c:y val="-3.45890891539863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002060"/>
                        </a:solidFill>
                      </a:rPr>
                      <a:t>78.389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1C5-4204-AC02-AD5CBDEA78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Trattati - Beneficiari M5C 1-3</c:v>
                </c:pt>
                <c:pt idx="1">
                  <c:v>Formati - Beneficiari M5C 1-4</c:v>
                </c:pt>
                <c:pt idx="2">
                  <c:v>di cui Formati digitali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415514</c:v>
                </c:pt>
                <c:pt idx="1">
                  <c:v>113691</c:v>
                </c:pt>
                <c:pt idx="2">
                  <c:v>70233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C5-4204-AC02-AD5CBDEA78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9335792"/>
        <c:axId val="1949336272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Target regionale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3354"/>
              </a:solidFill>
              <a:ln w="9525">
                <a:noFill/>
              </a:ln>
              <a:effectLst/>
            </c:spPr>
          </c:marker>
          <c:xVal>
            <c:strRef>
              <c:f>Sheet1!$A$2:$A$4</c:f>
              <c:strCache>
                <c:ptCount val="3"/>
                <c:pt idx="0">
                  <c:v>Trattati - Beneficiari M5C 1-3</c:v>
                </c:pt>
                <c:pt idx="1">
                  <c:v>Formati - Beneficiari M5C 1-4</c:v>
                </c:pt>
                <c:pt idx="2">
                  <c:v>di cui Formati digitali</c:v>
                </c:pt>
              </c:strCache>
            </c:strRef>
          </c:xVal>
          <c:yVal>
            <c:numRef>
              <c:f>Sheet1!$C$2:$C$4</c:f>
              <c:numCache>
                <c:formatCode>#,##0</c:formatCode>
                <c:ptCount val="3"/>
                <c:pt idx="0">
                  <c:v>375835</c:v>
                </c:pt>
                <c:pt idx="1">
                  <c:v>105050</c:v>
                </c:pt>
                <c:pt idx="2">
                  <c:v>50425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1C5-4204-AC02-AD5CBDEA7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9335792"/>
        <c:axId val="1949336272"/>
      </c:scatterChart>
      <c:catAx>
        <c:axId val="194933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49336272"/>
        <c:crosses val="autoZero"/>
        <c:auto val="1"/>
        <c:lblAlgn val="ctr"/>
        <c:lblOffset val="100"/>
        <c:noMultiLvlLbl val="0"/>
      </c:catAx>
      <c:valAx>
        <c:axId val="194933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4933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9EE903-D8FA-46F3-A5BE-5D0B9620DE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F26649B-31BD-42B8-8180-770D221D49B4}">
      <dgm:prSet phldrT="[Testo]" phldr="0" custT="1"/>
      <dgm:spPr/>
      <dgm:t>
        <a:bodyPr/>
        <a:lstStyle/>
        <a:p>
          <a:r>
            <a:rPr lang="it-IT" sz="1400" b="1">
              <a:latin typeface="Arial corpo"/>
            </a:rPr>
            <a:t>2022</a:t>
          </a:r>
        </a:p>
        <a:p>
          <a:r>
            <a:rPr lang="it-IT" sz="1400" b="1">
              <a:latin typeface="+mn-lt"/>
            </a:rPr>
            <a:t>14.870</a:t>
          </a:r>
        </a:p>
      </dgm:t>
    </dgm:pt>
    <dgm:pt modelId="{B9EB4D16-6602-4E1A-A018-F96B82B4009E}" type="parTrans" cxnId="{36DA3294-0B62-4579-865B-0AC8409B6E8D}">
      <dgm:prSet/>
      <dgm:spPr/>
      <dgm:t>
        <a:bodyPr/>
        <a:lstStyle/>
        <a:p>
          <a:endParaRPr lang="it-IT" sz="1200"/>
        </a:p>
      </dgm:t>
    </dgm:pt>
    <dgm:pt modelId="{C07B7AA0-DF84-4195-8A63-DEADC9444BA3}" type="sibTrans" cxnId="{36DA3294-0B62-4579-865B-0AC8409B6E8D}">
      <dgm:prSet/>
      <dgm:spPr/>
      <dgm:t>
        <a:bodyPr/>
        <a:lstStyle/>
        <a:p>
          <a:endParaRPr lang="it-IT" sz="1200"/>
        </a:p>
      </dgm:t>
    </dgm:pt>
    <dgm:pt modelId="{7AC06D7C-553C-4894-BBE7-693EE47A8FFE}">
      <dgm:prSet phldrT="[Testo]" phldr="0" custT="1"/>
      <dgm:spPr/>
      <dgm:t>
        <a:bodyPr/>
        <a:lstStyle/>
        <a:p>
          <a:r>
            <a:rPr lang="it-IT" sz="1400" b="1"/>
            <a:t>2024</a:t>
          </a:r>
        </a:p>
        <a:p>
          <a:r>
            <a:rPr lang="it-IT" sz="1400" b="1"/>
            <a:t>92.584</a:t>
          </a:r>
        </a:p>
      </dgm:t>
    </dgm:pt>
    <dgm:pt modelId="{58EBF9ED-2112-4205-B337-C73BD0C9D2D5}" type="parTrans" cxnId="{649CE48D-9F35-4C65-9AE6-E3D0113F4D8C}">
      <dgm:prSet/>
      <dgm:spPr/>
      <dgm:t>
        <a:bodyPr/>
        <a:lstStyle/>
        <a:p>
          <a:endParaRPr lang="it-IT" sz="1200"/>
        </a:p>
      </dgm:t>
    </dgm:pt>
    <dgm:pt modelId="{15674757-BBF0-45A6-B53B-DD062C51A492}" type="sibTrans" cxnId="{649CE48D-9F35-4C65-9AE6-E3D0113F4D8C}">
      <dgm:prSet/>
      <dgm:spPr/>
      <dgm:t>
        <a:bodyPr/>
        <a:lstStyle/>
        <a:p>
          <a:endParaRPr lang="it-IT" sz="1200"/>
        </a:p>
      </dgm:t>
    </dgm:pt>
    <dgm:pt modelId="{060B15E9-42BA-436C-AC62-785D8ABBA2AC}">
      <dgm:prSet phldrT="[Testo]" phldr="0" custT="1"/>
      <dgm:spPr/>
      <dgm:t>
        <a:bodyPr/>
        <a:lstStyle/>
        <a:p>
          <a:r>
            <a:rPr lang="it-IT" sz="1400" b="1" dirty="0"/>
            <a:t>2025</a:t>
          </a:r>
        </a:p>
        <a:p>
          <a:r>
            <a:rPr lang="it-IT" sz="1400" b="1" dirty="0"/>
            <a:t>116.609</a:t>
          </a:r>
        </a:p>
      </dgm:t>
    </dgm:pt>
    <dgm:pt modelId="{F25AB1DD-BEF3-4EA0-969A-786C9A3F5AC4}" type="parTrans" cxnId="{14E36813-5F16-4B06-BC53-508075141A83}">
      <dgm:prSet/>
      <dgm:spPr/>
      <dgm:t>
        <a:bodyPr/>
        <a:lstStyle/>
        <a:p>
          <a:endParaRPr lang="it-IT" sz="1200"/>
        </a:p>
      </dgm:t>
    </dgm:pt>
    <dgm:pt modelId="{B7BD499D-43E0-4099-944E-F7A8EF11B01F}" type="sibTrans" cxnId="{14E36813-5F16-4B06-BC53-508075141A83}">
      <dgm:prSet/>
      <dgm:spPr/>
      <dgm:t>
        <a:bodyPr/>
        <a:lstStyle/>
        <a:p>
          <a:endParaRPr lang="it-IT" sz="1200"/>
        </a:p>
      </dgm:t>
    </dgm:pt>
    <dgm:pt modelId="{B11F1DD8-BEC5-449B-A4C3-8BB4FB824BC4}">
      <dgm:prSet phldrT="[Testo]" phldr="0" custT="1"/>
      <dgm:spPr/>
      <dgm:t>
        <a:bodyPr/>
        <a:lstStyle/>
        <a:p>
          <a:r>
            <a:rPr lang="it-IT" sz="1400" b="1">
              <a:latin typeface="+mn-lt"/>
            </a:rPr>
            <a:t>2023</a:t>
          </a:r>
        </a:p>
        <a:p>
          <a:r>
            <a:rPr lang="it-IT" sz="1400" b="1">
              <a:latin typeface="+mn-lt"/>
            </a:rPr>
            <a:t>65.502</a:t>
          </a:r>
        </a:p>
      </dgm:t>
    </dgm:pt>
    <dgm:pt modelId="{F66DE0E4-AA7C-4A75-97A9-4D3A9939F0F5}" type="sibTrans" cxnId="{50B23437-4CA6-4F0C-A91E-C83571972117}">
      <dgm:prSet/>
      <dgm:spPr/>
      <dgm:t>
        <a:bodyPr/>
        <a:lstStyle/>
        <a:p>
          <a:endParaRPr lang="it-IT" sz="1200"/>
        </a:p>
      </dgm:t>
    </dgm:pt>
    <dgm:pt modelId="{F9DD67A9-90A0-4B96-8A63-B9D7024C8D9D}" type="parTrans" cxnId="{50B23437-4CA6-4F0C-A91E-C83571972117}">
      <dgm:prSet/>
      <dgm:spPr/>
      <dgm:t>
        <a:bodyPr/>
        <a:lstStyle/>
        <a:p>
          <a:endParaRPr lang="it-IT" sz="1200"/>
        </a:p>
      </dgm:t>
    </dgm:pt>
    <dgm:pt modelId="{5B7C21AF-EB5F-46AC-9306-ACEB24457344}">
      <dgm:prSet custT="1"/>
      <dgm:spPr/>
      <dgm:t>
        <a:bodyPr/>
        <a:lstStyle/>
        <a:p>
          <a:r>
            <a:rPr lang="it-IT" sz="1400" b="1" dirty="0"/>
            <a:t>2026 </a:t>
          </a:r>
          <a:r>
            <a:rPr lang="it-IT" sz="1200" b="1" dirty="0"/>
            <a:t>(al 27 maggio) </a:t>
          </a:r>
          <a:r>
            <a:rPr lang="it-IT" sz="1400" b="1" dirty="0"/>
            <a:t>63.073</a:t>
          </a:r>
          <a:endParaRPr lang="it-IT" b="1" dirty="0"/>
        </a:p>
      </dgm:t>
    </dgm:pt>
    <dgm:pt modelId="{1310857D-2C5F-4D15-841B-D894DC1B9702}" type="parTrans" cxnId="{16C1835B-DAA3-4F59-AAD2-4E7A883E6C54}">
      <dgm:prSet/>
      <dgm:spPr/>
      <dgm:t>
        <a:bodyPr/>
        <a:lstStyle/>
        <a:p>
          <a:endParaRPr lang="it-IT"/>
        </a:p>
      </dgm:t>
    </dgm:pt>
    <dgm:pt modelId="{D07C750F-3CE3-4E17-A4EE-70C4084A1035}" type="sibTrans" cxnId="{16C1835B-DAA3-4F59-AAD2-4E7A883E6C54}">
      <dgm:prSet/>
      <dgm:spPr/>
      <dgm:t>
        <a:bodyPr/>
        <a:lstStyle/>
        <a:p>
          <a:endParaRPr lang="it-IT"/>
        </a:p>
      </dgm:t>
    </dgm:pt>
    <dgm:pt modelId="{9FB45FCA-031C-4F70-B5C2-0741791580FD}" type="pres">
      <dgm:prSet presAssocID="{DD9EE903-D8FA-46F3-A5BE-5D0B9620DE3A}" presName="CompostProcess" presStyleCnt="0">
        <dgm:presLayoutVars>
          <dgm:dir/>
          <dgm:resizeHandles val="exact"/>
        </dgm:presLayoutVars>
      </dgm:prSet>
      <dgm:spPr/>
    </dgm:pt>
    <dgm:pt modelId="{A5C6AE10-1AB4-438F-922C-4C5713DACECF}" type="pres">
      <dgm:prSet presAssocID="{DD9EE903-D8FA-46F3-A5BE-5D0B9620DE3A}" presName="arrow" presStyleLbl="bgShp" presStyleIdx="0" presStyleCnt="1" custScaleX="117647"/>
      <dgm:spPr/>
    </dgm:pt>
    <dgm:pt modelId="{4257F623-C8BE-48CC-A540-B521F1099B35}" type="pres">
      <dgm:prSet presAssocID="{DD9EE903-D8FA-46F3-A5BE-5D0B9620DE3A}" presName="linearProcess" presStyleCnt="0"/>
      <dgm:spPr/>
    </dgm:pt>
    <dgm:pt modelId="{E963EB7A-5586-43B9-8969-EF3D17001291}" type="pres">
      <dgm:prSet presAssocID="{2F26649B-31BD-42B8-8180-770D221D49B4}" presName="textNode" presStyleLbl="node1" presStyleIdx="0" presStyleCnt="5">
        <dgm:presLayoutVars>
          <dgm:bulletEnabled val="1"/>
        </dgm:presLayoutVars>
      </dgm:prSet>
      <dgm:spPr/>
    </dgm:pt>
    <dgm:pt modelId="{B330A9C5-D9A4-440E-88A2-0EE482EAF5C0}" type="pres">
      <dgm:prSet presAssocID="{C07B7AA0-DF84-4195-8A63-DEADC9444BA3}" presName="sibTrans" presStyleCnt="0"/>
      <dgm:spPr/>
    </dgm:pt>
    <dgm:pt modelId="{D16FB89F-7BD7-47B0-AE76-66FCE28F94D9}" type="pres">
      <dgm:prSet presAssocID="{B11F1DD8-BEC5-449B-A4C3-8BB4FB824BC4}" presName="textNode" presStyleLbl="node1" presStyleIdx="1" presStyleCnt="5">
        <dgm:presLayoutVars>
          <dgm:bulletEnabled val="1"/>
        </dgm:presLayoutVars>
      </dgm:prSet>
      <dgm:spPr/>
    </dgm:pt>
    <dgm:pt modelId="{0A797452-F583-4B61-AD6C-A61D68661556}" type="pres">
      <dgm:prSet presAssocID="{F66DE0E4-AA7C-4A75-97A9-4D3A9939F0F5}" presName="sibTrans" presStyleCnt="0"/>
      <dgm:spPr/>
    </dgm:pt>
    <dgm:pt modelId="{F0E6E102-8445-42C0-BA91-35A7C76FC5ED}" type="pres">
      <dgm:prSet presAssocID="{7AC06D7C-553C-4894-BBE7-693EE47A8FFE}" presName="textNode" presStyleLbl="node1" presStyleIdx="2" presStyleCnt="5">
        <dgm:presLayoutVars>
          <dgm:bulletEnabled val="1"/>
        </dgm:presLayoutVars>
      </dgm:prSet>
      <dgm:spPr/>
    </dgm:pt>
    <dgm:pt modelId="{8CCC3545-4595-416E-A9AF-AB9CAE21A9B2}" type="pres">
      <dgm:prSet presAssocID="{15674757-BBF0-45A6-B53B-DD062C51A492}" presName="sibTrans" presStyleCnt="0"/>
      <dgm:spPr/>
    </dgm:pt>
    <dgm:pt modelId="{72F3F000-A1D7-42B3-BD74-5208BD9F4F9E}" type="pres">
      <dgm:prSet presAssocID="{060B15E9-42BA-436C-AC62-785D8ABBA2AC}" presName="textNode" presStyleLbl="node1" presStyleIdx="3" presStyleCnt="5">
        <dgm:presLayoutVars>
          <dgm:bulletEnabled val="1"/>
        </dgm:presLayoutVars>
      </dgm:prSet>
      <dgm:spPr/>
    </dgm:pt>
    <dgm:pt modelId="{9E2CFFB4-C3C8-4298-A95D-B31E810AE412}" type="pres">
      <dgm:prSet presAssocID="{B7BD499D-43E0-4099-944E-F7A8EF11B01F}" presName="sibTrans" presStyleCnt="0"/>
      <dgm:spPr/>
    </dgm:pt>
    <dgm:pt modelId="{AAADD378-B144-4C80-B0FA-C69AAC24220B}" type="pres">
      <dgm:prSet presAssocID="{5B7C21AF-EB5F-46AC-9306-ACEB24457344}" presName="textNode" presStyleLbl="node1" presStyleIdx="4" presStyleCnt="5" custLinFactNeighborX="-43522" custLinFactNeighborY="-3879">
        <dgm:presLayoutVars>
          <dgm:bulletEnabled val="1"/>
        </dgm:presLayoutVars>
      </dgm:prSet>
      <dgm:spPr/>
    </dgm:pt>
  </dgm:ptLst>
  <dgm:cxnLst>
    <dgm:cxn modelId="{F4A5F209-D7C4-4C42-BB5A-50E3092355E7}" type="presOf" srcId="{060B15E9-42BA-436C-AC62-785D8ABBA2AC}" destId="{72F3F000-A1D7-42B3-BD74-5208BD9F4F9E}" srcOrd="0" destOrd="0" presId="urn:microsoft.com/office/officeart/2005/8/layout/hProcess9"/>
    <dgm:cxn modelId="{14E36813-5F16-4B06-BC53-508075141A83}" srcId="{DD9EE903-D8FA-46F3-A5BE-5D0B9620DE3A}" destId="{060B15E9-42BA-436C-AC62-785D8ABBA2AC}" srcOrd="3" destOrd="0" parTransId="{F25AB1DD-BEF3-4EA0-969A-786C9A3F5AC4}" sibTransId="{B7BD499D-43E0-4099-944E-F7A8EF11B01F}"/>
    <dgm:cxn modelId="{305C3327-36DD-47F6-A69F-80429EA7E8EA}" type="presOf" srcId="{DD9EE903-D8FA-46F3-A5BE-5D0B9620DE3A}" destId="{9FB45FCA-031C-4F70-B5C2-0741791580FD}" srcOrd="0" destOrd="0" presId="urn:microsoft.com/office/officeart/2005/8/layout/hProcess9"/>
    <dgm:cxn modelId="{A807732E-BAD3-474A-AA95-F1FD3CA8F8C1}" type="presOf" srcId="{2F26649B-31BD-42B8-8180-770D221D49B4}" destId="{E963EB7A-5586-43B9-8969-EF3D17001291}" srcOrd="0" destOrd="0" presId="urn:microsoft.com/office/officeart/2005/8/layout/hProcess9"/>
    <dgm:cxn modelId="{8EA70731-1E57-4B54-AA15-F74363BE2E98}" type="presOf" srcId="{7AC06D7C-553C-4894-BBE7-693EE47A8FFE}" destId="{F0E6E102-8445-42C0-BA91-35A7C76FC5ED}" srcOrd="0" destOrd="0" presId="urn:microsoft.com/office/officeart/2005/8/layout/hProcess9"/>
    <dgm:cxn modelId="{50B23437-4CA6-4F0C-A91E-C83571972117}" srcId="{DD9EE903-D8FA-46F3-A5BE-5D0B9620DE3A}" destId="{B11F1DD8-BEC5-449B-A4C3-8BB4FB824BC4}" srcOrd="1" destOrd="0" parTransId="{F9DD67A9-90A0-4B96-8A63-B9D7024C8D9D}" sibTransId="{F66DE0E4-AA7C-4A75-97A9-4D3A9939F0F5}"/>
    <dgm:cxn modelId="{16C1835B-DAA3-4F59-AAD2-4E7A883E6C54}" srcId="{DD9EE903-D8FA-46F3-A5BE-5D0B9620DE3A}" destId="{5B7C21AF-EB5F-46AC-9306-ACEB24457344}" srcOrd="4" destOrd="0" parTransId="{1310857D-2C5F-4D15-841B-D894DC1B9702}" sibTransId="{D07C750F-3CE3-4E17-A4EE-70C4084A1035}"/>
    <dgm:cxn modelId="{649CE48D-9F35-4C65-9AE6-E3D0113F4D8C}" srcId="{DD9EE903-D8FA-46F3-A5BE-5D0B9620DE3A}" destId="{7AC06D7C-553C-4894-BBE7-693EE47A8FFE}" srcOrd="2" destOrd="0" parTransId="{58EBF9ED-2112-4205-B337-C73BD0C9D2D5}" sibTransId="{15674757-BBF0-45A6-B53B-DD062C51A492}"/>
    <dgm:cxn modelId="{36DA3294-0B62-4579-865B-0AC8409B6E8D}" srcId="{DD9EE903-D8FA-46F3-A5BE-5D0B9620DE3A}" destId="{2F26649B-31BD-42B8-8180-770D221D49B4}" srcOrd="0" destOrd="0" parTransId="{B9EB4D16-6602-4E1A-A018-F96B82B4009E}" sibTransId="{C07B7AA0-DF84-4195-8A63-DEADC9444BA3}"/>
    <dgm:cxn modelId="{908F6C96-2032-4956-999C-F3B5B530A980}" type="presOf" srcId="{5B7C21AF-EB5F-46AC-9306-ACEB24457344}" destId="{AAADD378-B144-4C80-B0FA-C69AAC24220B}" srcOrd="0" destOrd="0" presId="urn:microsoft.com/office/officeart/2005/8/layout/hProcess9"/>
    <dgm:cxn modelId="{C6289ACE-EC48-416C-9D80-4F84442854FF}" type="presOf" srcId="{B11F1DD8-BEC5-449B-A4C3-8BB4FB824BC4}" destId="{D16FB89F-7BD7-47B0-AE76-66FCE28F94D9}" srcOrd="0" destOrd="0" presId="urn:microsoft.com/office/officeart/2005/8/layout/hProcess9"/>
    <dgm:cxn modelId="{F4877504-3705-4660-A6E7-C1B99D087B46}" type="presParOf" srcId="{9FB45FCA-031C-4F70-B5C2-0741791580FD}" destId="{A5C6AE10-1AB4-438F-922C-4C5713DACECF}" srcOrd="0" destOrd="0" presId="urn:microsoft.com/office/officeart/2005/8/layout/hProcess9"/>
    <dgm:cxn modelId="{A032EE35-C9D8-4581-8228-130DBA0EA466}" type="presParOf" srcId="{9FB45FCA-031C-4F70-B5C2-0741791580FD}" destId="{4257F623-C8BE-48CC-A540-B521F1099B35}" srcOrd="1" destOrd="0" presId="urn:microsoft.com/office/officeart/2005/8/layout/hProcess9"/>
    <dgm:cxn modelId="{DC94A853-9FC8-4ADA-A502-CFDA54356A64}" type="presParOf" srcId="{4257F623-C8BE-48CC-A540-B521F1099B35}" destId="{E963EB7A-5586-43B9-8969-EF3D17001291}" srcOrd="0" destOrd="0" presId="urn:microsoft.com/office/officeart/2005/8/layout/hProcess9"/>
    <dgm:cxn modelId="{1FFEF68C-8456-449B-BAC0-084687983933}" type="presParOf" srcId="{4257F623-C8BE-48CC-A540-B521F1099B35}" destId="{B330A9C5-D9A4-440E-88A2-0EE482EAF5C0}" srcOrd="1" destOrd="0" presId="urn:microsoft.com/office/officeart/2005/8/layout/hProcess9"/>
    <dgm:cxn modelId="{DAF27BF8-0E43-4F3B-A143-3A7B6C65EE89}" type="presParOf" srcId="{4257F623-C8BE-48CC-A540-B521F1099B35}" destId="{D16FB89F-7BD7-47B0-AE76-66FCE28F94D9}" srcOrd="2" destOrd="0" presId="urn:microsoft.com/office/officeart/2005/8/layout/hProcess9"/>
    <dgm:cxn modelId="{5C7A8FC1-5CC1-4C65-94A5-911E4110DF49}" type="presParOf" srcId="{4257F623-C8BE-48CC-A540-B521F1099B35}" destId="{0A797452-F583-4B61-AD6C-A61D68661556}" srcOrd="3" destOrd="0" presId="urn:microsoft.com/office/officeart/2005/8/layout/hProcess9"/>
    <dgm:cxn modelId="{C4527F40-2783-48A6-9A05-8B770737D538}" type="presParOf" srcId="{4257F623-C8BE-48CC-A540-B521F1099B35}" destId="{F0E6E102-8445-42C0-BA91-35A7C76FC5ED}" srcOrd="4" destOrd="0" presId="urn:microsoft.com/office/officeart/2005/8/layout/hProcess9"/>
    <dgm:cxn modelId="{EAD40E91-1AB0-4091-99F4-504E2B66CE17}" type="presParOf" srcId="{4257F623-C8BE-48CC-A540-B521F1099B35}" destId="{8CCC3545-4595-416E-A9AF-AB9CAE21A9B2}" srcOrd="5" destOrd="0" presId="urn:microsoft.com/office/officeart/2005/8/layout/hProcess9"/>
    <dgm:cxn modelId="{219C082A-0BE8-47F4-8EE7-0867770F14C7}" type="presParOf" srcId="{4257F623-C8BE-48CC-A540-B521F1099B35}" destId="{72F3F000-A1D7-42B3-BD74-5208BD9F4F9E}" srcOrd="6" destOrd="0" presId="urn:microsoft.com/office/officeart/2005/8/layout/hProcess9"/>
    <dgm:cxn modelId="{FFC847BD-29DC-4223-8C6C-FDDF581D74FF}" type="presParOf" srcId="{4257F623-C8BE-48CC-A540-B521F1099B35}" destId="{9E2CFFB4-C3C8-4298-A95D-B31E810AE412}" srcOrd="7" destOrd="0" presId="urn:microsoft.com/office/officeart/2005/8/layout/hProcess9"/>
    <dgm:cxn modelId="{984B43C9-489B-44F5-9877-A738AC5BC9AB}" type="presParOf" srcId="{4257F623-C8BE-48CC-A540-B521F1099B35}" destId="{AAADD378-B144-4C80-B0FA-C69AAC24220B}" srcOrd="8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6AE10-1AB4-438F-922C-4C5713DACECF}">
      <dsp:nvSpPr>
        <dsp:cNvPr id="0" name=""/>
        <dsp:cNvSpPr/>
      </dsp:nvSpPr>
      <dsp:spPr>
        <a:xfrm>
          <a:off x="2" y="0"/>
          <a:ext cx="8499959" cy="1297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3EB7A-5586-43B9-8969-EF3D17001291}">
      <dsp:nvSpPr>
        <dsp:cNvPr id="0" name=""/>
        <dsp:cNvSpPr/>
      </dsp:nvSpPr>
      <dsp:spPr>
        <a:xfrm>
          <a:off x="2490" y="389201"/>
          <a:ext cx="1499114" cy="518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latin typeface="Arial corpo"/>
            </a:rPr>
            <a:t>2022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latin typeface="+mn-lt"/>
            </a:rPr>
            <a:t>14.870</a:t>
          </a:r>
        </a:p>
      </dsp:txBody>
      <dsp:txXfrm>
        <a:off x="27822" y="414533"/>
        <a:ext cx="1448450" cy="468271"/>
      </dsp:txXfrm>
    </dsp:sp>
    <dsp:sp modelId="{D16FB89F-7BD7-47B0-AE76-66FCE28F94D9}">
      <dsp:nvSpPr>
        <dsp:cNvPr id="0" name=""/>
        <dsp:cNvSpPr/>
      </dsp:nvSpPr>
      <dsp:spPr>
        <a:xfrm>
          <a:off x="1751457" y="389201"/>
          <a:ext cx="1499114" cy="518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latin typeface="+mn-lt"/>
            </a:rPr>
            <a:t>2023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>
              <a:latin typeface="+mn-lt"/>
            </a:rPr>
            <a:t>65.502</a:t>
          </a:r>
        </a:p>
      </dsp:txBody>
      <dsp:txXfrm>
        <a:off x="1776789" y="414533"/>
        <a:ext cx="1448450" cy="468271"/>
      </dsp:txXfrm>
    </dsp:sp>
    <dsp:sp modelId="{F0E6E102-8445-42C0-BA91-35A7C76FC5ED}">
      <dsp:nvSpPr>
        <dsp:cNvPr id="0" name=""/>
        <dsp:cNvSpPr/>
      </dsp:nvSpPr>
      <dsp:spPr>
        <a:xfrm>
          <a:off x="3500424" y="389201"/>
          <a:ext cx="1499114" cy="518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/>
            <a:t>2024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/>
            <a:t>92.584</a:t>
          </a:r>
        </a:p>
      </dsp:txBody>
      <dsp:txXfrm>
        <a:off x="3525756" y="414533"/>
        <a:ext cx="1448450" cy="468271"/>
      </dsp:txXfrm>
    </dsp:sp>
    <dsp:sp modelId="{72F3F000-A1D7-42B3-BD74-5208BD9F4F9E}">
      <dsp:nvSpPr>
        <dsp:cNvPr id="0" name=""/>
        <dsp:cNvSpPr/>
      </dsp:nvSpPr>
      <dsp:spPr>
        <a:xfrm>
          <a:off x="5249391" y="389201"/>
          <a:ext cx="1499114" cy="518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2025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116.609</a:t>
          </a:r>
        </a:p>
      </dsp:txBody>
      <dsp:txXfrm>
        <a:off x="5274723" y="414533"/>
        <a:ext cx="1448450" cy="468271"/>
      </dsp:txXfrm>
    </dsp:sp>
    <dsp:sp modelId="{AAADD378-B144-4C80-B0FA-C69AAC24220B}">
      <dsp:nvSpPr>
        <dsp:cNvPr id="0" name=""/>
        <dsp:cNvSpPr/>
      </dsp:nvSpPr>
      <dsp:spPr>
        <a:xfrm>
          <a:off x="6889618" y="369071"/>
          <a:ext cx="1499114" cy="518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/>
            <a:t>2026 </a:t>
          </a:r>
          <a:r>
            <a:rPr lang="it-IT" sz="1200" b="1" kern="1200" dirty="0"/>
            <a:t>(al 27 maggio) </a:t>
          </a:r>
          <a:r>
            <a:rPr lang="it-IT" sz="1400" b="1" kern="1200" dirty="0"/>
            <a:t>63.073</a:t>
          </a:r>
          <a:endParaRPr lang="it-IT" b="1" kern="1200" dirty="0"/>
        </a:p>
      </dsp:txBody>
      <dsp:txXfrm>
        <a:off x="6914950" y="394403"/>
        <a:ext cx="1448450" cy="468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493BF-8B9D-D444-B8E1-F3B8CF9AE3F1}" type="datetimeFigureOut">
              <a:rPr lang="it-IT" smtClean="0"/>
              <a:t>16/06/2026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BA6A-2424-814B-A196-1DBC8A3AE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03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638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2E5E-B4A6-A109-EA1E-929B7BA49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332527-0939-38FF-7C92-FDA648F58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15D7F0-EA6E-1455-651D-8D62236B7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defRPr/>
            </a:pPr>
            <a:endParaRPr lang="it-IT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B9F25-952B-99D2-B5B1-3DF2B4E885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A6A-2424-814B-A196-1DBC8A3AE57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94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DB86B-18FD-21AB-9834-F38252F3B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0CF69-C183-4F01-F333-C5B7DA9AF2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CE9D1-ABBA-DF2A-D7FD-9AFE3259CF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defRPr/>
            </a:pPr>
            <a:endParaRPr lang="it-IT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1C93C-7EE9-D5D2-B2A5-2E28D23F7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BBA6A-2424-814B-A196-1DBC8A3AE57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86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70C6B-1C74-53A2-70B1-5C1CC4CE8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6BF196-3839-6FDA-C943-55D7CEBEDD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433DCE-2500-5AB6-250F-F744E015C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defRPr/>
            </a:pPr>
            <a:endParaRPr lang="it-IT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CA342-9D10-096F-11AE-41E10AB05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BBA6A-2424-814B-A196-1DBC8A3AE57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6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B151-F5D0-F17A-570F-E9064ACFA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F1B7D7-E0E6-F08A-5F8C-4A3D3A590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27D4CE-5CBF-AF5A-12B6-C94343BFA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defRPr/>
            </a:pPr>
            <a:endParaRPr lang="it-IT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B739F-B37F-CFC4-7E85-38756797E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BBA6A-2424-814B-A196-1DBC8A3AE57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62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EAE6B-5182-A87C-58E8-3120F043D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A61C72-3A7A-2B66-02A4-946B509CD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30A4CA-19C8-6BF2-0470-51C43535E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600"/>
              </a:spcAft>
              <a:defRPr/>
            </a:pPr>
            <a:endParaRPr lang="it-IT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FDA20-FA03-2763-0844-3BE55791D8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BBA6A-2424-814B-A196-1DBC8A3AE57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517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B6BC6-9829-2D3B-0EB0-72940D193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F786E19-92B7-F71E-B3FC-D09F0C8CC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7F9B72F-AF57-B245-2936-3265E3738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C7578C-66D6-21C4-862D-6F11BEB1D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4BBA6A-2424-814B-A196-1DBC8A3AE57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416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261B1-C35A-8CEA-C4D7-57C1C1C21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03439B-4DE7-F32C-8C04-C4806D8D6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CC5914-36F2-7197-683D-06774F3EB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839B7-5C7C-7638-9B9E-95F2C69EC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2A4AF-025F-4A10-9573-C7AB1646BFD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77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8A1E7-8FB8-A329-A16D-BBB9798B5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1E6A41-D1D5-0410-CC13-7A9AF51AAF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4509D8-D73E-698A-D996-81258A576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804BE-68AE-7CEC-932D-7528EB6136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2A4AF-025F-4A10-9573-C7AB1646BFD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776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4FBE9-EA8A-6504-A168-CC34D0F8A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03037C-E2B9-30A5-301D-5840A186E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19C812-7221-0913-98A9-207E7E46E5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AA24A-2BEC-1DDE-212C-FA219FAECB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2A4AF-025F-4A10-9573-C7AB1646BFD2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060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1_cover_senza_immag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Elementi grafici, arte, creatività, design&#10;&#10;Descrizione generata automaticamente con attendibilità media">
            <a:extLst>
              <a:ext uri="{FF2B5EF4-FFF2-40B4-BE49-F238E27FC236}">
                <a16:creationId xmlns:a16="http://schemas.microsoft.com/office/drawing/2014/main" id="{3BAF8911-78C4-D634-7A92-E2570787C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842507"/>
            <a:ext cx="5040000" cy="454762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21336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29CCB80-A20E-7D4D-BAB1-2BD8528003A9}" type="datetime4">
              <a:rPr lang="it-IT" smtClean="0"/>
              <a:pPr/>
              <a:t>16 giugno 2026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2399083"/>
            <a:ext cx="5040000" cy="736003"/>
          </a:xfrm>
        </p:spPr>
        <p:txBody>
          <a:bodyPr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438" y="3377939"/>
            <a:ext cx="2224087" cy="31750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/>
              <a:t>Luogo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100561F-C1AF-F222-FA37-DDA1AB7D91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25232" y="-408488"/>
            <a:ext cx="4977890" cy="24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0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ol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3F81581-1F0F-A645-B943-AC93B4A185F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8313" y="1416050"/>
            <a:ext cx="6984000" cy="3135313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6B568C8-C48B-7745-9138-EA5FC031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D2C93101-2B48-8741-8D92-DE207CEE86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C286DA3-8411-386E-53A7-2ACA867EC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862512" y="0"/>
            <a:ext cx="42814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ppia colonna 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800561-E46D-2F48-8885-3F2B2722B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314" y="1416051"/>
            <a:ext cx="6984000" cy="3135312"/>
          </a:xfrm>
        </p:spPr>
        <p:txBody>
          <a:bodyPr tIns="0" bIns="0" numCol="2" spcCol="324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949DBB2-4A87-6D4A-98DD-32BA1D68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0D1BED97-E787-3E4F-8AB7-D5BD6F723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</p:spTree>
    <p:extLst>
      <p:ext uri="{BB962C8B-B14F-4D97-AF65-F5344CB8AC3E}">
        <p14:creationId xmlns:p14="http://schemas.microsoft.com/office/powerpoint/2010/main" val="2009503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ppia colonna txt+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5578DE73-EA6F-234F-858C-A5136B0E7A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427486"/>
            <a:ext cx="3995737" cy="3123878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8" name="Segnaposto contenuto 6">
            <a:extLst>
              <a:ext uri="{FF2B5EF4-FFF2-40B4-BE49-F238E27FC236}">
                <a16:creationId xmlns:a16="http://schemas.microsoft.com/office/drawing/2014/main" id="{DA9F3622-73DE-B04B-9E81-6A7956CEDC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9950" y="-1"/>
            <a:ext cx="4464050" cy="4733925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3B5D0D-5468-1E4B-9ED3-DD0E1C2C6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</a:t>
            </a:r>
            <a:br>
              <a:rPr lang="it-IT"/>
            </a:br>
            <a:r>
              <a:rPr lang="it-IT"/>
              <a:t>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</p:spTree>
    <p:extLst>
      <p:ext uri="{BB962C8B-B14F-4D97-AF65-F5344CB8AC3E}">
        <p14:creationId xmlns:p14="http://schemas.microsoft.com/office/powerpoint/2010/main" val="1223171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3B5D0D-5468-1E4B-9ED3-DD0E1C2C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</p:spTree>
    <p:extLst>
      <p:ext uri="{BB962C8B-B14F-4D97-AF65-F5344CB8AC3E}">
        <p14:creationId xmlns:p14="http://schemas.microsoft.com/office/powerpoint/2010/main" val="115413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96E205C9-A3CC-E04A-9985-FC5734258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7339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08F079-9669-B94E-8526-A555DA4478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178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  <p15:guide id="5" orient="horz" pos="304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1_cover_senza_immag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 descr="Immagine che contiene Elementi grafici, arte, creatività, design&#10;&#10;Descrizione generata automaticamente con attendibilità media">
            <a:extLst>
              <a:ext uri="{FF2B5EF4-FFF2-40B4-BE49-F238E27FC236}">
                <a16:creationId xmlns:a16="http://schemas.microsoft.com/office/drawing/2014/main" id="{3BAF8911-78C4-D634-7A92-E2570787C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842507"/>
            <a:ext cx="5040000" cy="454762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21336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29CCB80-A20E-7D4D-BAB1-2BD8528003A9}" type="datetime4">
              <a:rPr lang="it-IT" smtClean="0"/>
              <a:pPr/>
              <a:t>16 giugno 2026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2399083"/>
            <a:ext cx="5040000" cy="736003"/>
          </a:xfrm>
        </p:spPr>
        <p:txBody>
          <a:bodyPr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438" y="3377939"/>
            <a:ext cx="2224087" cy="31750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/>
              <a:t>Luogo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100561F-C1AF-F222-FA37-DDA1AB7D914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25232" y="-408488"/>
            <a:ext cx="4977890" cy="24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0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422476" y="243419"/>
            <a:ext cx="8299048" cy="564810"/>
          </a:xfrm>
        </p:spPr>
        <p:txBody>
          <a:bodyPr>
            <a:normAutofit/>
          </a:bodyPr>
          <a:lstStyle>
            <a:lvl1pPr algn="l">
              <a:defRPr sz="1875"/>
            </a:lvl1pPr>
          </a:lstStyle>
          <a:p>
            <a:r>
              <a:rPr lang="it-IT"/>
              <a:t>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422476" y="870652"/>
            <a:ext cx="8299048" cy="36781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25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Testo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711537-104F-4095-8922-DC883FB48D68}"/>
              </a:ext>
            </a:extLst>
          </p:cNvPr>
          <p:cNvSpPr/>
          <p:nvPr userDrawn="1"/>
        </p:nvSpPr>
        <p:spPr>
          <a:xfrm>
            <a:off x="8367053" y="4905771"/>
            <a:ext cx="1102677" cy="2520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DA04FDD-3D4A-4BBE-BE62-E9CD42CA0259}" type="slidenum">
              <a:rPr lang="it-IT" sz="900" b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‹N›</a:t>
            </a:fld>
            <a:endParaRPr lang="it-IT" sz="900" b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88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2DF6E9-3210-4DBB-BC9B-C7173DB1992E}"/>
              </a:ext>
            </a:extLst>
          </p:cNvPr>
          <p:cNvSpPr/>
          <p:nvPr userDrawn="1"/>
        </p:nvSpPr>
        <p:spPr>
          <a:xfrm>
            <a:off x="8384810" y="4898379"/>
            <a:ext cx="1102677" cy="2520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DA04FDD-3D4A-4BBE-BE62-E9CD42CA0259}" type="slidenum">
              <a:rPr lang="it-IT" sz="900" b="1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‹N›</a:t>
            </a:fld>
            <a:endParaRPr lang="it-IT" sz="900" b="1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F865AF-E28E-4124-B105-084FF120A6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7353" y="821532"/>
            <a:ext cx="2716213" cy="386596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F6BA230E-D757-4D60-8453-823676DF76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7354" y="181939"/>
            <a:ext cx="8469297" cy="564810"/>
          </a:xfrm>
        </p:spPr>
        <p:txBody>
          <a:bodyPr>
            <a:normAutofit/>
          </a:bodyPr>
          <a:lstStyle>
            <a:lvl1pPr algn="l">
              <a:defRPr sz="1875"/>
            </a:lvl1pPr>
          </a:lstStyle>
          <a:p>
            <a:r>
              <a:rPr lang="it-IT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66238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9C679-89F6-0DD4-CBF7-FE0E6C670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D42D5-42FD-6A6E-F27C-FEA2FB7B6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BCA30-5CFA-632E-4097-0217643B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BCF01-7739-49B2-AC90-6D646282F4D2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FA4C1-FC0F-FDE1-422E-EC61C044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01F1F-3A84-3557-FE81-8DC66289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4DC4-393D-4C6D-B172-1ED7F896C1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84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271CF-0CD8-C06E-7768-617A2B5E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B9486-7F3B-7227-162C-B4E23168B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C44F5-2AA3-F486-9B01-9501640F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9FCC3-E387-4C64-AFFB-2A41BA526827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FD277-CA01-18F2-ABB2-7F5D718A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B7E95-8453-F69D-82D1-31245DB4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4DC4-393D-4C6D-B172-1ED7F896C1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4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1_cover_con_immagine-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immagine 10" descr="Immagine che contiene aria aperta, torre, edificio, Edificio commerciale&#10;&#10;Descrizione generata automaticamente">
            <a:extLst>
              <a:ext uri="{FF2B5EF4-FFF2-40B4-BE49-F238E27FC236}">
                <a16:creationId xmlns:a16="http://schemas.microsoft.com/office/drawing/2014/main" id="{222B8961-E65B-B935-F3CC-8E82F8AE7A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0" r="41808" b="7709"/>
          <a:stretch/>
        </p:blipFill>
        <p:spPr>
          <a:xfrm>
            <a:off x="2586037" y="-191069"/>
            <a:ext cx="6871861" cy="5622878"/>
          </a:xfrm>
          <a:prstGeom prst="rect">
            <a:avLst/>
          </a:prstGeom>
        </p:spPr>
      </p:pic>
      <p:pic>
        <p:nvPicPr>
          <p:cNvPr id="6" name="Immagine 5" descr="Immagine che contiene Elementi grafici, arte&#10;&#10;Descrizione generata automaticamente">
            <a:extLst>
              <a:ext uri="{FF2B5EF4-FFF2-40B4-BE49-F238E27FC236}">
                <a16:creationId xmlns:a16="http://schemas.microsoft.com/office/drawing/2014/main" id="{B90D862E-0A67-7CD7-00C1-EC29D239F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9F5B7B7-05F6-B140-9D7C-C932BB4AB0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842507"/>
            <a:ext cx="5040000" cy="454762"/>
          </a:xfrm>
        </p:spPr>
        <p:txBody>
          <a:bodyPr>
            <a:noAutofit/>
          </a:bodyPr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it-IT"/>
              <a:t>Titolo della Presentazione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14ACDBA-BEF4-1746-8707-D483628B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668532"/>
            <a:ext cx="2133600" cy="273844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229CCB80-A20E-7D4D-BAB1-2BD8528003A9}" type="datetime4">
              <a:rPr lang="it-IT" smtClean="0"/>
              <a:pPr/>
              <a:t>16 giugno 2026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3E35F066-A880-0949-932D-77B770C10E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025" y="2399083"/>
            <a:ext cx="5040000" cy="736003"/>
          </a:xfrm>
        </p:spPr>
        <p:txBody>
          <a:bodyPr>
            <a:noAutofit/>
          </a:bodyPr>
          <a:lstStyle>
            <a:lvl1pPr marL="0" indent="0">
              <a:buNone/>
              <a:defRPr sz="1900" b="0">
                <a:solidFill>
                  <a:schemeClr val="bg1"/>
                </a:solidFill>
              </a:defRPr>
            </a:lvl1pPr>
          </a:lstStyle>
          <a:p>
            <a:r>
              <a:rPr lang="it-IT"/>
              <a:t>Sottotitolo della Presentazione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2AABDA3B-A331-8A47-B62E-83079A9AC71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2438" y="3377939"/>
            <a:ext cx="2224087" cy="317500"/>
          </a:xfrm>
        </p:spPr>
        <p:txBody>
          <a:bodyPr tIns="0" rIns="0" bIns="0" anchor="b">
            <a:norm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/>
              <a:t>Luogo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F78AE782-3C9D-86EF-5FFD-8F22B8F47F8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25232" y="-408488"/>
            <a:ext cx="4977890" cy="24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4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8670-D4A9-D371-975D-92B518BB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E7E67-1E6A-0742-76C0-712AC6440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2799C-AE9F-0130-7855-0655FCED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3DE2-6854-443A-8888-F497699F7BA4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5963E-B5AC-8566-B4D9-0F569E0A5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9E7A4-BCF4-7CBD-1A73-EC9DD6B1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4DC4-393D-4C6D-B172-1ED7F896C1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3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A6ED2-E35A-7DAE-5792-C8C617245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58E4-4B0A-5F5E-C091-4C3B7DEFD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7EB9F4-5A0B-BEDB-AF1C-C7C260C4A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9905A-672A-4087-C788-8AD09AB1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84EC5-9D11-4C1A-9534-8DFD963AE327}" type="datetime1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1D7B9-64AE-9AA9-5F58-F57BC66B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AD82B-0D3B-4D11-02E4-F7D0690E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4DC4-393D-4C6D-B172-1ED7F896C1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80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6CB8-B89E-D969-FA40-A670573F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20B2D-A218-6521-7A33-49FCB9354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EFE68-1B41-1457-5AD5-31D80443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95B3A-DBEC-E9EA-BFDD-F801198A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488C2-449F-EFBC-E7E5-13C85A555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54605C-885F-4FF5-32F3-728C63F7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139-4C02-4929-84D0-35B40682E9B9}" type="datetime1">
              <a:rPr lang="en-US" smtClean="0"/>
              <a:t>6/16/2026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83BD0-394D-7274-0240-FC371874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71718-56B5-B841-76B2-8113C4EC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4DC4-393D-4C6D-B172-1ED7F896C1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522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DE10-6C02-8DFF-F768-B677CD53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8E92D-0FD0-EC2B-5FAD-9D65A7DF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A789-9D19-478B-BCD4-1A22F5AC9E55}" type="datetime1">
              <a:rPr lang="en-US" smtClean="0"/>
              <a:t>6/16/2026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9D420-3C1D-D15B-CEF6-98C2033F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7AE4CA-C928-989C-9084-9D642D86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4DC4-393D-4C6D-B172-1ED7F896C1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3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39162-242F-1F69-3B18-2AD2443D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F8C3-EDC5-4F6E-A5C8-8B700F4C3283}" type="datetime1">
              <a:rPr lang="en-US" smtClean="0"/>
              <a:t>6/16/2026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2A45D-A6D1-A8D4-31AF-B1901DEC3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D6512-5FBC-E9DB-42D3-AD3B14AD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4DC4-393D-4C6D-B172-1ED7F896C1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66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2C57-504C-16B0-C387-545A009E3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30CA-93E8-58EB-1159-E29084B30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C5973-4902-8B9E-A141-AB00D1479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1D453-89E8-7F65-FF80-2323A21B5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AE6-AEAA-43F1-BB3D-1B57256221EA}" type="datetime1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B93C7-754F-8AC1-98E2-6F6899E8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A646A-838D-F556-4AE9-85D24C72D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4DC4-393D-4C6D-B172-1ED7F896C1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73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37FA-D9D9-D413-11B3-117E09E1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C459DE-8B83-7FBC-2B58-00AFBAA76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5FEE50-319C-C586-05A4-F1EE992EC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B72C3-4D59-B085-5D19-D7B2765E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5EADE-3C31-4FDE-AE52-7351708E4072}" type="datetime1">
              <a:rPr lang="en-US" smtClean="0"/>
              <a:t>6/16/2026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7B8D6-1E05-5ECC-D3BD-D47896DC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3A8AF-1E65-077A-E427-FC3DA9AA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4DC4-393D-4C6D-B172-1ED7F896C1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69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B8D4-E336-F6E0-8710-C9512348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95329-6408-D2FA-E807-C6F261CC7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D3916-045F-8BAE-BACB-6CE555FF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6978-8AE4-40F7-AF14-F7AD27975910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F41E4-1D43-6575-FBFE-50376B37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A1E7E-D3BF-2A2C-91A9-17C31719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4DC4-393D-4C6D-B172-1ED7F896C1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348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E28363-AD59-EFCD-E383-BDE3BC38B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0009B-F3AA-1AC4-BD51-24F87DA56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56992-D416-0547-4F2F-4B785041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0401-0941-4889-B365-DF273771A749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0C419-7011-128A-089B-84C41497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AF228-3876-DB68-763B-BED3712D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84DC4-393D-4C6D-B172-1ED7F896C1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io_neutro_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nero, Elementi grafici, bianco e nero, arte&#10;&#10;Descrizione generata automaticamente">
            <a:extLst>
              <a:ext uri="{FF2B5EF4-FFF2-40B4-BE49-F238E27FC236}">
                <a16:creationId xmlns:a16="http://schemas.microsoft.com/office/drawing/2014/main" id="{5BF0B1F4-0DD3-DB7D-D39F-1E131C7DC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2512" y="0"/>
            <a:ext cx="4281488" cy="5143500"/>
          </a:xfrm>
          <a:prstGeom prst="rect">
            <a:avLst/>
          </a:prstGeom>
        </p:spPr>
      </p:pic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A1A3A089-3317-3144-92C3-52B6519629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92651"/>
            <a:ext cx="2081213" cy="429338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it-IT"/>
              <a:t>00</a:t>
            </a:r>
          </a:p>
        </p:txBody>
      </p:sp>
      <p:sp>
        <p:nvSpPr>
          <p:cNvPr id="6" name="Segnaposto data 2">
            <a:extLst>
              <a:ext uri="{FF2B5EF4-FFF2-40B4-BE49-F238E27FC236}">
                <a16:creationId xmlns:a16="http://schemas.microsoft.com/office/drawing/2014/main" id="{1E9BF24D-6B8E-D614-5ABA-04DD88C800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8400" y="4826897"/>
            <a:ext cx="2133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BDE2CB3-2695-C34B-8AC6-A10943221B01}" type="datetime4">
              <a:rPr lang="it-IT" smtClean="0"/>
              <a:pPr/>
              <a:t>16 giugno 2026</a:t>
            </a:fld>
            <a:endParaRPr lang="it-IT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9A09FEDF-6F8E-E34B-43C5-2196816A3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0" y="4826897"/>
            <a:ext cx="289560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sp>
        <p:nvSpPr>
          <p:cNvPr id="8" name="Segnaposto numero diapositiva 4">
            <a:extLst>
              <a:ext uri="{FF2B5EF4-FFF2-40B4-BE49-F238E27FC236}">
                <a16:creationId xmlns:a16="http://schemas.microsoft.com/office/drawing/2014/main" id="{B31B8824-FA7D-1DCD-3BC6-1AC7F133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4804" y="4840032"/>
            <a:ext cx="371996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D3C83BD2-89E8-CF99-75C8-8BAB0C361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37542"/>
            <a:ext cx="7020000" cy="1080000"/>
          </a:xfrm>
        </p:spPr>
        <p:txBody>
          <a:bodyPr anchor="t">
            <a:normAutofit/>
          </a:bodyPr>
          <a:lstStyle>
            <a:lvl1pPr algn="l">
              <a:defRPr sz="2200">
                <a:solidFill>
                  <a:schemeClr val="bg2"/>
                </a:solidFill>
              </a:defRPr>
            </a:lvl1pPr>
          </a:lstStyle>
          <a:p>
            <a:r>
              <a:rPr lang="it-IT"/>
              <a:t>Titolo del Divisorio - Generale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4F016CA-BA1B-D890-B1FB-7F9E6E6D3E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63" y="4515727"/>
            <a:ext cx="1711950" cy="8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2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usur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Elementi grafici, arte, creatività, design&#10;&#10;Descrizione generata automaticamente con attendibilità media">
            <a:extLst>
              <a:ext uri="{FF2B5EF4-FFF2-40B4-BE49-F238E27FC236}">
                <a16:creationId xmlns:a16="http://schemas.microsoft.com/office/drawing/2014/main" id="{E44DF7E8-E0F0-65EF-1A93-5BDA6E8DB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EFB372-C975-042C-236C-4EB87F3BA2B7}"/>
              </a:ext>
            </a:extLst>
          </p:cNvPr>
          <p:cNvSpPr txBox="1"/>
          <p:nvPr userDrawn="1"/>
        </p:nvSpPr>
        <p:spPr>
          <a:xfrm>
            <a:off x="457200" y="1876806"/>
            <a:ext cx="3072809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500" b="1">
                <a:solidFill>
                  <a:schemeClr val="bg1"/>
                </a:solidFill>
                <a:latin typeface="+mj-lt"/>
              </a:rPr>
              <a:t>Grazie.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185CB43A-A1B8-0537-E085-AAF621B5008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25232" y="-408488"/>
            <a:ext cx="4977890" cy="245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7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ola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3" name="Segnaposto contenuto 12">
            <a:extLst>
              <a:ext uri="{FF2B5EF4-FFF2-40B4-BE49-F238E27FC236}">
                <a16:creationId xmlns:a16="http://schemas.microsoft.com/office/drawing/2014/main" id="{C3F81581-1F0F-A645-B943-AC93B4A185F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8313" y="1416050"/>
            <a:ext cx="6984000" cy="3135313"/>
          </a:xfrm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6B568C8-C48B-7745-9138-EA5FC031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D2C93101-2B48-8741-8D92-DE207CEE86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  <p:pic>
        <p:nvPicPr>
          <p:cNvPr id="2" name="Immagine 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4C286DA3-8411-386E-53A7-2ACA867EC0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4862512" y="0"/>
            <a:ext cx="42814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93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ia colonna 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800561-E46D-2F48-8885-3F2B2722BB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8314" y="1416051"/>
            <a:ext cx="6984000" cy="3135312"/>
          </a:xfrm>
        </p:spPr>
        <p:txBody>
          <a:bodyPr tIns="0" bIns="0" numCol="2" spcCol="3240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949DBB2-4A87-6D4A-98DD-32BA1D68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0D1BED97-E787-3E4F-8AB7-D5BD6F723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</p:spTree>
    <p:extLst>
      <p:ext uri="{BB962C8B-B14F-4D97-AF65-F5344CB8AC3E}">
        <p14:creationId xmlns:p14="http://schemas.microsoft.com/office/powerpoint/2010/main" val="765377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ppia colonna txt+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5578DE73-EA6F-234F-858C-A5136B0E7A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13" y="1427486"/>
            <a:ext cx="3995737" cy="3123878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8" name="Segnaposto contenuto 6">
            <a:extLst>
              <a:ext uri="{FF2B5EF4-FFF2-40B4-BE49-F238E27FC236}">
                <a16:creationId xmlns:a16="http://schemas.microsoft.com/office/drawing/2014/main" id="{DA9F3622-73DE-B04B-9E81-6A7956CEDC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9950" y="-1"/>
            <a:ext cx="4464050" cy="4733925"/>
          </a:xfrm>
        </p:spPr>
        <p:txBody>
          <a:bodyPr t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3B5D0D-5468-1E4B-9ED3-DD0E1C2C6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</a:t>
            </a:r>
            <a:br>
              <a:rPr lang="it-IT"/>
            </a:br>
            <a:r>
              <a:rPr lang="it-IT"/>
              <a:t>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</p:spTree>
    <p:extLst>
      <p:ext uri="{BB962C8B-B14F-4D97-AF65-F5344CB8AC3E}">
        <p14:creationId xmlns:p14="http://schemas.microsoft.com/office/powerpoint/2010/main" val="2272707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pos="2812" userDrawn="1">
          <p15:clr>
            <a:srgbClr val="FBAE40"/>
          </p15:clr>
        </p15:guide>
        <p15:guide id="4" pos="29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2B8283-F383-764C-BEF3-A49B5106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DD3B5D0D-5468-1E4B-9ED3-DD0E1C2C6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11914E5D-D88E-CD41-BCAA-D787580B0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313" y="772457"/>
            <a:ext cx="4883150" cy="398463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/>
              <a:t>Spazio Sottotitolo</a:t>
            </a:r>
          </a:p>
        </p:txBody>
      </p:sp>
    </p:spTree>
    <p:extLst>
      <p:ext uri="{BB962C8B-B14F-4D97-AF65-F5344CB8AC3E}">
        <p14:creationId xmlns:p14="http://schemas.microsoft.com/office/powerpoint/2010/main" val="57926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96E205C9-A3CC-E04A-9985-FC5734258A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7339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008F079-9669-B94E-8526-A555DA4478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984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  <p15:guide id="3" pos="2812">
          <p15:clr>
            <a:srgbClr val="FBAE40"/>
          </p15:clr>
        </p15:guide>
        <p15:guide id="4" pos="2948">
          <p15:clr>
            <a:srgbClr val="FBAE40"/>
          </p15:clr>
        </p15:guide>
        <p15:guide id="5" orient="horz" pos="304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176152"/>
            <a:ext cx="8229600" cy="737020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64431"/>
            <a:ext cx="8229600" cy="3567907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438400" y="4826897"/>
            <a:ext cx="2133600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675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fld id="{259B6CE7-919B-A042-8123-40FBE71631D1}" type="datetime4">
              <a:rPr lang="it-IT" smtClean="0"/>
              <a:t>16 giugno 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572000" y="482689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>
                <a:solidFill>
                  <a:srgbClr val="343433"/>
                </a:solidFill>
                <a:latin typeface="Arial"/>
                <a:cs typeface="Arial"/>
              </a:defRPr>
            </a:lvl1pPr>
          </a:lstStyle>
          <a:p>
            <a:r>
              <a:rPr lang="it-IT"/>
              <a:t>Spazio per il titolo della presentazione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4804" y="4840032"/>
            <a:ext cx="371996" cy="273844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675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98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3" r:id="rId3"/>
    <p:sldLayoutId id="2147483711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5731" indent="-135731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1050" kern="1200">
          <a:solidFill>
            <a:schemeClr val="tx1"/>
          </a:solidFill>
          <a:latin typeface="Arial"/>
          <a:ea typeface="+mn-ea"/>
          <a:cs typeface="Arial"/>
        </a:defRPr>
      </a:lvl1pPr>
      <a:lvl2pPr marL="403622" indent="-136922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1050" kern="1200">
          <a:solidFill>
            <a:schemeClr val="tx1"/>
          </a:solidFill>
          <a:latin typeface="Arial"/>
          <a:ea typeface="+mn-ea"/>
          <a:cs typeface="Arial"/>
        </a:defRPr>
      </a:lvl2pPr>
      <a:lvl3pPr marL="670322" indent="-135731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•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3pPr>
      <a:lvl4pPr marL="933450" indent="-130969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–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4pPr>
      <a:lvl5pPr marL="1201341" indent="-130969" algn="l" defTabSz="342900" rtl="0" eaLnBrk="1" latinLnBrk="0" hangingPunct="1">
        <a:lnSpc>
          <a:spcPct val="110000"/>
        </a:lnSpc>
        <a:spcBef>
          <a:spcPct val="20000"/>
        </a:spcBef>
        <a:buClr>
          <a:schemeClr val="bg2"/>
        </a:buClr>
        <a:buFont typeface="Arial"/>
        <a:buChar char="»"/>
        <a:tabLst/>
        <a:defRPr sz="9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981" userDrawn="1">
          <p15:clr>
            <a:srgbClr val="F26B43"/>
          </p15:clr>
        </p15:guide>
        <p15:guide id="3" orient="horz" pos="1371" userDrawn="1">
          <p15:clr>
            <a:srgbClr val="F26B43"/>
          </p15:clr>
        </p15:guide>
        <p15:guide id="4" pos="285" userDrawn="1">
          <p15:clr>
            <a:srgbClr val="F26B43"/>
          </p15:clr>
        </p15:guide>
        <p15:guide id="5" pos="11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15789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/>
          <a:p>
            <a:r>
              <a:rPr lang="it-IT"/>
              <a:t>Spazio dedicato al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16050"/>
            <a:ext cx="8243888" cy="330676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314804" y="4840032"/>
            <a:ext cx="371996" cy="273844"/>
          </a:xfrm>
          <a:prstGeom prst="rect">
            <a:avLst/>
          </a:prstGeom>
        </p:spPr>
        <p:txBody>
          <a:bodyPr vert="horz" lIns="91440" tIns="0" rIns="0" bIns="45720" rtlCol="0" anchor="ctr"/>
          <a:lstStyle>
            <a:lvl1pPr algn="r">
              <a:defRPr sz="675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C25C678E-4F8A-3F41-9C87-B58FCDFA044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0E464CC2-2705-1541-AA67-3F14E80A5C1B}"/>
              </a:ext>
            </a:extLst>
          </p:cNvPr>
          <p:cNvCxnSpPr/>
          <p:nvPr userDrawn="1"/>
        </p:nvCxnSpPr>
        <p:spPr>
          <a:xfrm>
            <a:off x="0" y="4732338"/>
            <a:ext cx="9144000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307A07E-3A46-946A-0BF0-6B77AC50375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763" y="4515727"/>
            <a:ext cx="1711950" cy="8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3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  <p:sldLayoutId id="2147483706" r:id="rId3"/>
    <p:sldLayoutId id="2147483716" r:id="rId4"/>
    <p:sldLayoutId id="2147483708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35731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403622" indent="-136922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670322" indent="-135731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•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933450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–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201341" indent="-130969" algn="l" defTabSz="342900" rtl="0" eaLnBrk="1" latinLnBrk="0" hangingPunct="1">
        <a:lnSpc>
          <a:spcPct val="110000"/>
        </a:lnSpc>
        <a:spcBef>
          <a:spcPts val="900"/>
        </a:spcBef>
        <a:buClr>
          <a:schemeClr val="bg2"/>
        </a:buClr>
        <a:buFont typeface="Arial"/>
        <a:buChar char="»"/>
        <a:tabLst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4" userDrawn="1">
          <p15:clr>
            <a:srgbClr val="F26B43"/>
          </p15:clr>
        </p15:guide>
        <p15:guide id="2" orient="horz" pos="3143">
          <p15:clr>
            <a:srgbClr val="F26B43"/>
          </p15:clr>
        </p15:guide>
        <p15:guide id="3" orient="horz" pos="2982" userDrawn="1">
          <p15:clr>
            <a:srgbClr val="F26B43"/>
          </p15:clr>
        </p15:guide>
        <p15:guide id="4" orient="horz" pos="367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pos="548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4275B-47FB-4FFF-0D64-1CC8B63F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47B0A-DD7F-4FE8-6172-E1814829E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4BA42-93C3-CF38-8205-8E536A527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919FB-340E-4157-A15E-E860EDDBB38C}" type="datetime1">
              <a:rPr lang="en-US" smtClean="0"/>
              <a:t>6/16/2026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840E0-B7CD-E3F8-DAC2-EF786B7BB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C5FEB0-F818-669C-0228-C923C0154FE4}"/>
              </a:ext>
            </a:extLst>
          </p:cNvPr>
          <p:cNvSpPr/>
          <p:nvPr userDrawn="1"/>
        </p:nvSpPr>
        <p:spPr>
          <a:xfrm>
            <a:off x="0" y="4901803"/>
            <a:ext cx="9144000" cy="273844"/>
          </a:xfrm>
          <a:prstGeom prst="rect">
            <a:avLst/>
          </a:prstGeom>
          <a:solidFill>
            <a:srgbClr val="297A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F586F-9038-5C86-7148-2F4201A1C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953" y="489393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28F84DC4-393D-4C6D-B172-1ED7F896C1C8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Picture 2" descr="Tutte le strutture alberghiere lombarde on line, grazie al portale Open ...">
            <a:extLst>
              <a:ext uri="{FF2B5EF4-FFF2-40B4-BE49-F238E27FC236}">
                <a16:creationId xmlns:a16="http://schemas.microsoft.com/office/drawing/2014/main" id="{25642D96-3C7E-2B92-70A5-9EF3369CA5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1" b="14446"/>
          <a:stretch/>
        </p:blipFill>
        <p:spPr bwMode="auto">
          <a:xfrm>
            <a:off x="4038251" y="4893932"/>
            <a:ext cx="1067499" cy="30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C6547D-3A7A-2AC5-2ECA-5C3AF0FB5776}"/>
              </a:ext>
            </a:extLst>
          </p:cNvPr>
          <p:cNvSpPr/>
          <p:nvPr userDrawn="1"/>
        </p:nvSpPr>
        <p:spPr>
          <a:xfrm>
            <a:off x="261220" y="4944556"/>
            <a:ext cx="1020213" cy="177877"/>
          </a:xfrm>
          <a:prstGeom prst="rect">
            <a:avLst/>
          </a:prstGeom>
          <a:solidFill>
            <a:schemeClr val="bg1"/>
          </a:solidFill>
          <a:ln>
            <a:solidFill>
              <a:srgbClr val="2E7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>
                <a:ln w="0"/>
                <a:solidFill>
                  <a:srgbClr val="2E712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BOZZA WIP</a:t>
            </a:r>
            <a:endParaRPr kumimoji="0" lang="it-IT" sz="1500" b="0" i="0" u="none" strike="noStrike" kern="1200" cap="none" spc="0" normalizeH="0" baseline="0" noProof="0">
              <a:ln>
                <a:noFill/>
              </a:ln>
              <a:solidFill>
                <a:srgbClr val="2E712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82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chart" Target="../charts/chart1.xml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24D905-7CFE-7346-9D1E-C7330FC8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2438" y="3848281"/>
            <a:ext cx="2133600" cy="273844"/>
          </a:xfrm>
        </p:spPr>
        <p:txBody>
          <a:bodyPr/>
          <a:lstStyle/>
          <a:p>
            <a:r>
              <a:rPr lang="it-IT" dirty="0"/>
              <a:t>Giugno 2026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BBA6C5-56CC-9640-AACC-29BF44D8A05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2438" y="3530781"/>
            <a:ext cx="2224087" cy="317500"/>
          </a:xfrm>
        </p:spPr>
        <p:txBody>
          <a:bodyPr/>
          <a:lstStyle/>
          <a:p>
            <a:r>
              <a:rPr lang="it-IT" dirty="0"/>
              <a:t>Milano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4E38715-DF15-C79C-4995-7856A504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8" y="3197832"/>
            <a:ext cx="7417933" cy="454762"/>
          </a:xfrm>
        </p:spPr>
        <p:txBody>
          <a:bodyPr/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sz="1800" dirty="0"/>
            </a:br>
            <a:r>
              <a:rPr lang="it-IT" sz="1600" b="0" dirty="0"/>
              <a:t>Alessandro Fiori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FBAFA03-C512-2A79-4977-FA32F1BF01B8}"/>
              </a:ext>
            </a:extLst>
          </p:cNvPr>
          <p:cNvSpPr txBox="1"/>
          <p:nvPr/>
        </p:nvSpPr>
        <p:spPr>
          <a:xfrm>
            <a:off x="284292" y="1853493"/>
            <a:ext cx="7153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+mj-lt"/>
              </a:rPr>
              <a:t>Incontro con gli Operatori Accreditati</a:t>
            </a:r>
          </a:p>
          <a:p>
            <a:endParaRPr lang="it-IT" sz="2400" b="1" dirty="0">
              <a:solidFill>
                <a:schemeClr val="bg1"/>
              </a:solidFill>
              <a:latin typeface="+mj-lt"/>
            </a:endParaRPr>
          </a:p>
          <a:p>
            <a:r>
              <a:rPr lang="it-IT" sz="2400" b="1" i="1" dirty="0">
                <a:solidFill>
                  <a:schemeClr val="bg1"/>
                </a:solidFill>
                <a:latin typeface="+mj-lt"/>
              </a:rPr>
              <a:t>GOL e Post GOL</a:t>
            </a:r>
          </a:p>
          <a:p>
            <a:endParaRPr lang="it-IT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21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61B48-7BB7-3409-1E83-9A7830B8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A80D0425-AF33-DB2F-CEB9-D2BD3AE91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60" y="200288"/>
            <a:ext cx="6947052" cy="3088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297A38"/>
                </a:solidFill>
              </a:rPr>
              <a:t>Punti di attenzione operativi </a:t>
            </a:r>
          </a:p>
        </p:txBody>
      </p:sp>
      <p:sp>
        <p:nvSpPr>
          <p:cNvPr id="3" name="Segnaposto contenuto 12">
            <a:extLst>
              <a:ext uri="{FF2B5EF4-FFF2-40B4-BE49-F238E27FC236}">
                <a16:creationId xmlns:a16="http://schemas.microsoft.com/office/drawing/2014/main" id="{01EA788E-537F-BAF4-E949-575BCF5EA1DA}"/>
              </a:ext>
            </a:extLst>
          </p:cNvPr>
          <p:cNvSpPr txBox="1">
            <a:spLocks/>
          </p:cNvSpPr>
          <p:nvPr/>
        </p:nvSpPr>
        <p:spPr>
          <a:xfrm>
            <a:off x="6764793" y="2219373"/>
            <a:ext cx="1249732" cy="1689343"/>
          </a:xfrm>
          <a:prstGeom prst="rect">
            <a:avLst/>
          </a:prstGeom>
        </p:spPr>
        <p:txBody>
          <a:bodyPr/>
          <a:lstStyle>
            <a:lvl1pPr marL="135731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622" indent="-136922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3450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1341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892">
              <a:buClr>
                <a:srgbClr val="00803F"/>
              </a:buClr>
              <a:buNone/>
            </a:pPr>
            <a:endParaRPr lang="it-IT" sz="1013" i="1">
              <a:solidFill>
                <a:srgbClr val="3C3C3B">
                  <a:lumMod val="50000"/>
                </a:srgbClr>
              </a:solidFill>
              <a:latin typeface="Titillium Web" panose="00000500000000000000" pitchFamily="2" charset="0"/>
            </a:endParaRP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5B50AC28-9B7E-CF73-F0AE-BC81D2514412}"/>
              </a:ext>
            </a:extLst>
          </p:cNvPr>
          <p:cNvGrpSpPr/>
          <p:nvPr/>
        </p:nvGrpSpPr>
        <p:grpSpPr>
          <a:xfrm>
            <a:off x="389860" y="875804"/>
            <a:ext cx="8234781" cy="3513812"/>
            <a:chOff x="519813" y="1205898"/>
            <a:chExt cx="10979708" cy="4685082"/>
          </a:xfrm>
        </p:grpSpPr>
        <p:grpSp>
          <p:nvGrpSpPr>
            <p:cNvPr id="40" name="Gruppo 39">
              <a:extLst>
                <a:ext uri="{FF2B5EF4-FFF2-40B4-BE49-F238E27FC236}">
                  <a16:creationId xmlns:a16="http://schemas.microsoft.com/office/drawing/2014/main" id="{BAAE629B-14A0-66D9-1EF9-2CDFFFD5C749}"/>
                </a:ext>
              </a:extLst>
            </p:cNvPr>
            <p:cNvGrpSpPr/>
            <p:nvPr/>
          </p:nvGrpSpPr>
          <p:grpSpPr>
            <a:xfrm>
              <a:off x="519813" y="1205898"/>
              <a:ext cx="10979708" cy="720000"/>
              <a:chOff x="519813" y="1205898"/>
              <a:chExt cx="10979708" cy="720000"/>
            </a:xfrm>
          </p:grpSpPr>
          <p:sp>
            <p:nvSpPr>
              <p:cNvPr id="11" name="Rettangolo con angoli arrotondati 10">
                <a:extLst>
                  <a:ext uri="{FF2B5EF4-FFF2-40B4-BE49-F238E27FC236}">
                    <a16:creationId xmlns:a16="http://schemas.microsoft.com/office/drawing/2014/main" id="{093DFDB9-2D82-4B2E-463A-4B404472455D}"/>
                  </a:ext>
                </a:extLst>
              </p:cNvPr>
              <p:cNvSpPr/>
              <p:nvPr/>
            </p:nvSpPr>
            <p:spPr>
              <a:xfrm>
                <a:off x="1239520" y="1205898"/>
                <a:ext cx="10260001" cy="7200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297A3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it-IT" sz="975" dirty="0">
                    <a:solidFill>
                      <a:srgbClr val="3C3C3B"/>
                    </a:solidFill>
                    <a:latin typeface="+mj-lt"/>
                    <a:cs typeface="Helvetica" panose="020B0604020202020204" pitchFamily="34" charset="0"/>
                  </a:rPr>
                  <a:t>I </a:t>
                </a:r>
                <a:r>
                  <a:rPr lang="it-IT" sz="975" b="1" dirty="0">
                    <a:solidFill>
                      <a:srgbClr val="3C3C3B"/>
                    </a:solidFill>
                    <a:latin typeface="+mj-lt"/>
                    <a:cs typeface="Helvetica" panose="020B0604020202020204" pitchFamily="34" charset="0"/>
                  </a:rPr>
                  <a:t>PSP già attivi </a:t>
                </a:r>
                <a:r>
                  <a:rPr lang="it-IT" sz="975" dirty="0">
                    <a:solidFill>
                      <a:srgbClr val="3C3C3B"/>
                    </a:solidFill>
                    <a:latin typeface="+mj-lt"/>
                    <a:cs typeface="Helvetica" panose="020B0604020202020204" pitchFamily="34" charset="0"/>
                  </a:rPr>
                  <a:t>nell’ambito di altre politiche attive </a:t>
                </a:r>
                <a:r>
                  <a:rPr lang="it-IT" sz="975" b="1" dirty="0">
                    <a:solidFill>
                      <a:srgbClr val="3C3C3B"/>
                    </a:solidFill>
                    <a:latin typeface="+mj-lt"/>
                    <a:cs typeface="Helvetica" panose="020B0604020202020204" pitchFamily="34" charset="0"/>
                  </a:rPr>
                  <a:t>dovranno essere verificati</a:t>
                </a:r>
                <a:r>
                  <a:rPr lang="it-IT" sz="975" dirty="0">
                    <a:solidFill>
                      <a:srgbClr val="3C3C3B"/>
                    </a:solidFill>
                    <a:latin typeface="+mj-lt"/>
                    <a:cs typeface="Helvetica" panose="020B0604020202020204" pitchFamily="34" charset="0"/>
                  </a:rPr>
                  <a:t> ed </a:t>
                </a:r>
                <a:r>
                  <a:rPr lang="it-IT" sz="975" b="1" dirty="0">
                    <a:solidFill>
                      <a:srgbClr val="3C3C3B"/>
                    </a:solidFill>
                    <a:latin typeface="+mj-lt"/>
                    <a:cs typeface="Helvetica" panose="020B0604020202020204" pitchFamily="34" charset="0"/>
                  </a:rPr>
                  <a:t>eventualmente adeguati</a:t>
                </a:r>
                <a:r>
                  <a:rPr lang="it-IT" sz="975" dirty="0">
                    <a:solidFill>
                      <a:srgbClr val="3C3C3B"/>
                    </a:solidFill>
                    <a:latin typeface="+mj-lt"/>
                    <a:cs typeface="Helvetica" panose="020B0604020202020204" pitchFamily="34" charset="0"/>
                  </a:rPr>
                  <a:t> alla misura DIL, nel rispetto delle </a:t>
                </a:r>
                <a:r>
                  <a:rPr lang="it-IT" sz="975" b="1" dirty="0">
                    <a:solidFill>
                      <a:srgbClr val="3C3C3B"/>
                    </a:solidFill>
                    <a:latin typeface="+mj-lt"/>
                    <a:cs typeface="Helvetica" panose="020B0604020202020204" pitchFamily="34" charset="0"/>
                  </a:rPr>
                  <a:t>condizioni di accesso e compatibilità </a:t>
                </a:r>
                <a:r>
                  <a:rPr lang="it-IT" sz="975" dirty="0">
                    <a:solidFill>
                      <a:srgbClr val="3C3C3B"/>
                    </a:solidFill>
                    <a:latin typeface="+mj-lt"/>
                    <a:cs typeface="Helvetica" panose="020B0604020202020204" pitchFamily="34" charset="0"/>
                  </a:rPr>
                  <a:t>previste.</a:t>
                </a:r>
              </a:p>
            </p:txBody>
          </p:sp>
          <p:pic>
            <p:nvPicPr>
              <p:cNvPr id="28" name="Immagine 27">
                <a:extLst>
                  <a:ext uri="{FF2B5EF4-FFF2-40B4-BE49-F238E27FC236}">
                    <a16:creationId xmlns:a16="http://schemas.microsoft.com/office/drawing/2014/main" id="{199D8768-6E2E-A049-6348-69950C257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813" y="1295898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EE855408-D972-0B49-D088-501EC3BA4EAC}"/>
                </a:ext>
              </a:extLst>
            </p:cNvPr>
            <p:cNvGrpSpPr/>
            <p:nvPr/>
          </p:nvGrpSpPr>
          <p:grpSpPr>
            <a:xfrm>
              <a:off x="519813" y="2527592"/>
              <a:ext cx="10979707" cy="720000"/>
              <a:chOff x="519813" y="2527592"/>
              <a:chExt cx="10979707" cy="720000"/>
            </a:xfrm>
          </p:grpSpPr>
          <p:sp>
            <p:nvSpPr>
              <p:cNvPr id="20" name="Rettangolo con angoli arrotondati 19">
                <a:extLst>
                  <a:ext uri="{FF2B5EF4-FFF2-40B4-BE49-F238E27FC236}">
                    <a16:creationId xmlns:a16="http://schemas.microsoft.com/office/drawing/2014/main" id="{0080BA62-8F60-F0FA-1DD8-D6E3B0FED24B}"/>
                  </a:ext>
                </a:extLst>
              </p:cNvPr>
              <p:cNvSpPr/>
              <p:nvPr/>
            </p:nvSpPr>
            <p:spPr>
              <a:xfrm>
                <a:off x="1239520" y="2527592"/>
                <a:ext cx="10260000" cy="7200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297A3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it-IT" sz="975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In </a:t>
                </a:r>
                <a:r>
                  <a:rPr lang="it-IT" sz="975" b="1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fase di apertura</a:t>
                </a:r>
                <a:r>
                  <a:rPr lang="it-IT" sz="975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 del PSP DIL, l’operatore è tenuto a </a:t>
                </a:r>
                <a:r>
                  <a:rPr lang="it-IT" sz="975" b="1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verificare</a:t>
                </a:r>
                <a:r>
                  <a:rPr lang="it-IT" sz="975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 puntualmente il </a:t>
                </a:r>
                <a:r>
                  <a:rPr lang="it-IT" sz="975" b="1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possesso dei requisiti</a:t>
                </a:r>
                <a:r>
                  <a:rPr lang="it-IT" sz="975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 del </a:t>
                </a:r>
                <a:r>
                  <a:rPr lang="it-IT" sz="975" b="1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destinatario</a:t>
                </a:r>
                <a:r>
                  <a:rPr lang="it-IT" sz="975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: </a:t>
                </a:r>
                <a:r>
                  <a:rPr lang="it-IT" sz="975" b="1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in assenza</a:t>
                </a:r>
                <a:r>
                  <a:rPr lang="it-IT" sz="975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 degli stessi, </a:t>
                </a:r>
                <a:r>
                  <a:rPr lang="it-IT" sz="975" b="1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il PSP</a:t>
                </a:r>
                <a:r>
                  <a:rPr lang="it-IT" sz="975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 </a:t>
                </a:r>
                <a:r>
                  <a:rPr lang="it-IT" sz="975" b="1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non potrà</a:t>
                </a:r>
                <a:r>
                  <a:rPr lang="it-IT" sz="975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 in alcun modo </a:t>
                </a:r>
                <a:r>
                  <a:rPr lang="it-IT" sz="975" b="1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tradursi nell’attivazione</a:t>
                </a:r>
                <a:r>
                  <a:rPr lang="it-IT" sz="975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 di una </a:t>
                </a:r>
                <a:r>
                  <a:rPr lang="it-IT" sz="975" b="1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dote</a:t>
                </a:r>
                <a:r>
                  <a:rPr lang="it-IT" sz="975" dirty="0">
                    <a:solidFill>
                      <a:srgbClr val="3C3C3B"/>
                    </a:solidFill>
                    <a:cs typeface="Helvetica" panose="020B0604020202020204" pitchFamily="34" charset="0"/>
                  </a:rPr>
                  <a:t>.</a:t>
                </a:r>
                <a:endParaRPr lang="it-IT" sz="975" dirty="0">
                  <a:solidFill>
                    <a:srgbClr val="3C3C3B"/>
                  </a:solidFill>
                  <a:latin typeface="+mj-lt"/>
                  <a:cs typeface="Helvetica" panose="020B0604020202020204" pitchFamily="34" charset="0"/>
                </a:endParaRPr>
              </a:p>
            </p:txBody>
          </p:sp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23D34684-5FF4-45ED-44F1-86F041169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813" y="2617592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42" name="Gruppo 41">
              <a:extLst>
                <a:ext uri="{FF2B5EF4-FFF2-40B4-BE49-F238E27FC236}">
                  <a16:creationId xmlns:a16="http://schemas.microsoft.com/office/drawing/2014/main" id="{191A9AD2-AC35-48C5-3DB5-0FD474E0DA60}"/>
                </a:ext>
              </a:extLst>
            </p:cNvPr>
            <p:cNvGrpSpPr/>
            <p:nvPr/>
          </p:nvGrpSpPr>
          <p:grpSpPr>
            <a:xfrm>
              <a:off x="519813" y="3849286"/>
              <a:ext cx="10979707" cy="720000"/>
              <a:chOff x="519813" y="3849286"/>
              <a:chExt cx="10979707" cy="720000"/>
            </a:xfrm>
          </p:grpSpPr>
          <p:sp>
            <p:nvSpPr>
              <p:cNvPr id="17" name="Rettangolo con angoli arrotondati 16">
                <a:extLst>
                  <a:ext uri="{FF2B5EF4-FFF2-40B4-BE49-F238E27FC236}">
                    <a16:creationId xmlns:a16="http://schemas.microsoft.com/office/drawing/2014/main" id="{D82EC911-9433-EB4F-00DD-8D3B43A3986A}"/>
                  </a:ext>
                </a:extLst>
              </p:cNvPr>
              <p:cNvSpPr/>
              <p:nvPr/>
            </p:nvSpPr>
            <p:spPr>
              <a:xfrm>
                <a:off x="1239520" y="3849286"/>
                <a:ext cx="10260000" cy="7200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297A3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it-IT" sz="975" dirty="0">
                    <a:solidFill>
                      <a:schemeClr val="tx1"/>
                    </a:solidFill>
                    <a:cs typeface="Helvetica" panose="020B0604020202020204" pitchFamily="34" charset="0"/>
                  </a:rPr>
                  <a:t>Si richiama l’attenzione sull’</a:t>
                </a:r>
                <a:r>
                  <a:rPr lang="it-IT" sz="975" b="1" dirty="0">
                    <a:solidFill>
                      <a:schemeClr val="tx1"/>
                    </a:solidFill>
                    <a:cs typeface="Helvetica" panose="020B0604020202020204" pitchFamily="34" charset="0"/>
                  </a:rPr>
                  <a:t>incompatibilità con altri percorsi di politica attiva</a:t>
                </a:r>
                <a:r>
                  <a:rPr lang="it-IT" sz="975" dirty="0">
                    <a:solidFill>
                      <a:schemeClr val="tx1"/>
                    </a:solidFill>
                    <a:cs typeface="Helvetica" panose="020B0604020202020204" pitchFamily="34" charset="0"/>
                  </a:rPr>
                  <a:t>, che può precludere l’accesso alla misura.</a:t>
                </a:r>
              </a:p>
            </p:txBody>
          </p:sp>
          <p:pic>
            <p:nvPicPr>
              <p:cNvPr id="34" name="Immagine 33">
                <a:extLst>
                  <a:ext uri="{FF2B5EF4-FFF2-40B4-BE49-F238E27FC236}">
                    <a16:creationId xmlns:a16="http://schemas.microsoft.com/office/drawing/2014/main" id="{FC99BB3D-17DF-695A-8E7E-EE99E47D6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813" y="3939286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25A1F23F-5566-F16C-8D59-5FA37335BCB6}"/>
                </a:ext>
              </a:extLst>
            </p:cNvPr>
            <p:cNvGrpSpPr/>
            <p:nvPr/>
          </p:nvGrpSpPr>
          <p:grpSpPr>
            <a:xfrm>
              <a:off x="519813" y="5170980"/>
              <a:ext cx="10979707" cy="720000"/>
              <a:chOff x="519813" y="5170980"/>
              <a:chExt cx="10979707" cy="720000"/>
            </a:xfrm>
          </p:grpSpPr>
          <p:sp>
            <p:nvSpPr>
              <p:cNvPr id="22" name="Rettangolo con angoli arrotondati 21">
                <a:extLst>
                  <a:ext uri="{FF2B5EF4-FFF2-40B4-BE49-F238E27FC236}">
                    <a16:creationId xmlns:a16="http://schemas.microsoft.com/office/drawing/2014/main" id="{2B2DEB07-2978-43EB-4B65-F9D503FF0328}"/>
                  </a:ext>
                </a:extLst>
              </p:cNvPr>
              <p:cNvSpPr/>
              <p:nvPr/>
            </p:nvSpPr>
            <p:spPr>
              <a:xfrm>
                <a:off x="1239520" y="5170980"/>
                <a:ext cx="10260000" cy="720000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297A3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it-IT" sz="975" dirty="0">
                    <a:solidFill>
                      <a:schemeClr val="tx1"/>
                    </a:solidFill>
                    <a:cs typeface="Helvetica" panose="020B0604020202020204" pitchFamily="34" charset="0"/>
                  </a:rPr>
                  <a:t>Anche in considerazione dei vincoli di budget, è necessario effettuare un’</a:t>
                </a:r>
                <a:r>
                  <a:rPr lang="it-IT" sz="975" b="1" dirty="0">
                    <a:solidFill>
                      <a:schemeClr val="tx1"/>
                    </a:solidFill>
                    <a:cs typeface="Helvetica" panose="020B0604020202020204" pitchFamily="34" charset="0"/>
                  </a:rPr>
                  <a:t>attenta valutazione dei destinatari</a:t>
                </a:r>
                <a:r>
                  <a:rPr lang="it-IT" sz="975" dirty="0">
                    <a:solidFill>
                      <a:schemeClr val="tx1"/>
                    </a:solidFill>
                    <a:cs typeface="Helvetica" panose="020B0604020202020204" pitchFamily="34" charset="0"/>
                  </a:rPr>
                  <a:t>, orientando l’attivazione delle doti verso </a:t>
                </a:r>
                <a:r>
                  <a:rPr lang="it-IT" sz="975" b="1" dirty="0">
                    <a:solidFill>
                      <a:schemeClr val="tx1"/>
                    </a:solidFill>
                    <a:cs typeface="Helvetica" panose="020B0604020202020204" pitchFamily="34" charset="0"/>
                  </a:rPr>
                  <a:t>profili coerenti con le finalità e gli obiettivi </a:t>
                </a:r>
                <a:r>
                  <a:rPr lang="it-IT" sz="975" dirty="0">
                    <a:solidFill>
                      <a:schemeClr val="tx1"/>
                    </a:solidFill>
                    <a:cs typeface="Helvetica" panose="020B0604020202020204" pitchFamily="34" charset="0"/>
                  </a:rPr>
                  <a:t>della misura.</a:t>
                </a:r>
              </a:p>
            </p:txBody>
          </p:sp>
          <p:pic>
            <p:nvPicPr>
              <p:cNvPr id="38" name="Immagine 37">
                <a:extLst>
                  <a:ext uri="{FF2B5EF4-FFF2-40B4-BE49-F238E27FC236}">
                    <a16:creationId xmlns:a16="http://schemas.microsoft.com/office/drawing/2014/main" id="{EC6E023D-A807-E1DC-7EA8-7B9FE88D3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813" y="5260980"/>
                <a:ext cx="540000" cy="54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0206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A87A6-4BC6-6C9D-E353-517F1FF63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80B2B130-DE9C-F9C0-2303-A6448007AA1B}"/>
              </a:ext>
            </a:extLst>
          </p:cNvPr>
          <p:cNvSpPr txBox="1">
            <a:spLocks/>
          </p:cNvSpPr>
          <p:nvPr/>
        </p:nvSpPr>
        <p:spPr>
          <a:xfrm>
            <a:off x="351781" y="126404"/>
            <a:ext cx="8229600" cy="398463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dirty="0">
                <a:solidFill>
                  <a:schemeClr val="bg2"/>
                </a:solidFill>
              </a:rPr>
              <a:t>Modalità di costruzione del Budget DIL</a:t>
            </a:r>
            <a:endParaRPr lang="it-IT" i="1" dirty="0">
              <a:solidFill>
                <a:schemeClr val="bg2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9AB3C15-C76D-DEB5-212E-D8FEA03B1941}"/>
              </a:ext>
            </a:extLst>
          </p:cNvPr>
          <p:cNvSpPr txBox="1"/>
          <p:nvPr/>
        </p:nvSpPr>
        <p:spPr>
          <a:xfrm>
            <a:off x="337602" y="553331"/>
            <a:ext cx="8363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latin typeface="+mj-lt"/>
              </a:rPr>
              <a:t>Con l’avvio della nuova misura sarà </a:t>
            </a:r>
            <a:r>
              <a:rPr lang="it-IT" sz="1200" b="1" dirty="0">
                <a:latin typeface="+mj-lt"/>
              </a:rPr>
              <a:t>assegnato a ciascun soggetto aderente un budget operatore (finanziario)</a:t>
            </a:r>
            <a:r>
              <a:rPr lang="it-IT" sz="1200" dirty="0">
                <a:latin typeface="+mj-lt"/>
              </a:rPr>
              <a:t> individuato e distribuito secondo le seguenti modalità:</a:t>
            </a:r>
          </a:p>
        </p:txBody>
      </p:sp>
      <p:sp>
        <p:nvSpPr>
          <p:cNvPr id="27" name="Callout: freccia a destra 26">
            <a:extLst>
              <a:ext uri="{FF2B5EF4-FFF2-40B4-BE49-F238E27FC236}">
                <a16:creationId xmlns:a16="http://schemas.microsoft.com/office/drawing/2014/main" id="{1F03B604-C994-BBE4-678F-C02D8D403CD0}"/>
              </a:ext>
            </a:extLst>
          </p:cNvPr>
          <p:cNvSpPr/>
          <p:nvPr/>
        </p:nvSpPr>
        <p:spPr>
          <a:xfrm>
            <a:off x="351781" y="1156049"/>
            <a:ext cx="1793355" cy="50303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92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>
                <a:solidFill>
                  <a:schemeClr val="tx1"/>
                </a:solidFill>
              </a:rPr>
              <a:t>Assegnatari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D5CF45AE-50FF-DBAA-CD80-A303D45D7025}"/>
              </a:ext>
            </a:extLst>
          </p:cNvPr>
          <p:cNvSpPr/>
          <p:nvPr/>
        </p:nvSpPr>
        <p:spPr>
          <a:xfrm>
            <a:off x="2771548" y="1112578"/>
            <a:ext cx="5929425" cy="574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000" dirty="0">
                <a:solidFill>
                  <a:schemeClr val="tx1"/>
                </a:solidFill>
              </a:rPr>
              <a:t>Si vedranno assegnato un budget </a:t>
            </a:r>
            <a:r>
              <a:rPr lang="it-IT" sz="1000" b="1" dirty="0">
                <a:solidFill>
                  <a:schemeClr val="tx1"/>
                </a:solidFill>
              </a:rPr>
              <a:t>tutti i soggetti, pubblici, privati accreditati ed aziende speciali (con accreditamento in essere) che abbiano attivato almeno una dote GOL nel biennio 2024 – 2025 o, se attivi unicamente dal 2026, nel 2026</a:t>
            </a:r>
            <a:r>
              <a:rPr lang="it-IT" sz="1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9" name="Callout: freccia a destra 28">
            <a:extLst>
              <a:ext uri="{FF2B5EF4-FFF2-40B4-BE49-F238E27FC236}">
                <a16:creationId xmlns:a16="http://schemas.microsoft.com/office/drawing/2014/main" id="{0052170B-229E-2C56-6A00-F096F8A67F1E}"/>
              </a:ext>
            </a:extLst>
          </p:cNvPr>
          <p:cNvSpPr/>
          <p:nvPr/>
        </p:nvSpPr>
        <p:spPr>
          <a:xfrm>
            <a:off x="351781" y="2168588"/>
            <a:ext cx="1793355" cy="50303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34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>
                <a:solidFill>
                  <a:schemeClr val="tx1"/>
                </a:solidFill>
              </a:rPr>
              <a:t>Quantificazione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68F29C6B-7D68-806F-31E0-58B838C3825C}"/>
              </a:ext>
            </a:extLst>
          </p:cNvPr>
          <p:cNvSpPr/>
          <p:nvPr/>
        </p:nvSpPr>
        <p:spPr>
          <a:xfrm>
            <a:off x="2771548" y="1787096"/>
            <a:ext cx="5929427" cy="12660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000" dirty="0">
                <a:solidFill>
                  <a:schemeClr val="tx1"/>
                </a:solidFill>
              </a:rPr>
              <a:t>A partire dalle risorse stanziate per la misura, il budget verrà distribuito tra i vari operatori sulla base dello </a:t>
            </a:r>
            <a:r>
              <a:rPr lang="it-IT" sz="1000" b="1" dirty="0">
                <a:solidFill>
                  <a:schemeClr val="tx1"/>
                </a:solidFill>
              </a:rPr>
              <a:t>storico delle performance 2024/2025 ponderate per cluster</a:t>
            </a:r>
            <a:r>
              <a:rPr lang="it-IT" sz="1000" dirty="0">
                <a:solidFill>
                  <a:schemeClr val="tx1"/>
                </a:solidFill>
              </a:rPr>
              <a:t> di riferimento dell’utenza presa in carico. A tutti gli operatori verrà comunque garantita una </a:t>
            </a:r>
            <a:r>
              <a:rPr lang="it-IT" sz="1000" b="1" dirty="0">
                <a:solidFill>
                  <a:schemeClr val="tx1"/>
                </a:solidFill>
              </a:rPr>
              <a:t>quota minima</a:t>
            </a:r>
            <a:r>
              <a:rPr lang="it-IT" sz="10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it-IT" sz="1000" dirty="0">
                <a:solidFill>
                  <a:schemeClr val="tx1"/>
                </a:solidFill>
              </a:rPr>
              <a:t>A tale </a:t>
            </a:r>
            <a:r>
              <a:rPr lang="it-IT" sz="1000" b="1" dirty="0">
                <a:solidFill>
                  <a:schemeClr val="tx1"/>
                </a:solidFill>
              </a:rPr>
              <a:t>quota minima </a:t>
            </a:r>
            <a:r>
              <a:rPr lang="it-IT" sz="1000" dirty="0">
                <a:solidFill>
                  <a:schemeClr val="tx1"/>
                </a:solidFill>
              </a:rPr>
              <a:t>corrisponderà anche il </a:t>
            </a:r>
            <a:r>
              <a:rPr lang="it-IT" sz="1000" b="1" dirty="0">
                <a:solidFill>
                  <a:schemeClr val="tx1"/>
                </a:solidFill>
              </a:rPr>
              <a:t>budget assegnato agli operatori attivi unicamente nel corso del 2026</a:t>
            </a:r>
            <a:r>
              <a:rPr lang="it-IT" sz="1000" dirty="0">
                <a:solidFill>
                  <a:schemeClr val="tx1"/>
                </a:solidFill>
              </a:rPr>
              <a:t> per i quali non è disponibile uno storico.</a:t>
            </a:r>
          </a:p>
          <a:p>
            <a:pPr algn="just"/>
            <a:r>
              <a:rPr lang="it-IT" sz="1000" dirty="0">
                <a:solidFill>
                  <a:schemeClr val="tx1"/>
                </a:solidFill>
              </a:rPr>
              <a:t>Dallo stanziamento complessivo della misura sarà sottratta alla distribuzione iniziale una </a:t>
            </a:r>
            <a:r>
              <a:rPr lang="it-IT" sz="1000" b="1" dirty="0">
                <a:solidFill>
                  <a:schemeClr val="tx1"/>
                </a:solidFill>
              </a:rPr>
              <a:t>quota di riserva per eventuali nuovi operatori aderenti. Anche a questi</a:t>
            </a:r>
            <a:r>
              <a:rPr lang="it-IT" sz="1000" dirty="0">
                <a:solidFill>
                  <a:schemeClr val="tx1"/>
                </a:solidFill>
              </a:rPr>
              <a:t> verrà assegnata la </a:t>
            </a:r>
            <a:r>
              <a:rPr lang="it-IT" sz="1000" b="1" dirty="0">
                <a:solidFill>
                  <a:schemeClr val="tx1"/>
                </a:solidFill>
              </a:rPr>
              <a:t>quota minima</a:t>
            </a:r>
            <a:r>
              <a:rPr lang="it-IT" sz="1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0" name="Callout: freccia a destra 39">
            <a:extLst>
              <a:ext uri="{FF2B5EF4-FFF2-40B4-BE49-F238E27FC236}">
                <a16:creationId xmlns:a16="http://schemas.microsoft.com/office/drawing/2014/main" id="{9AA89D71-4444-4AC7-9659-902687C29BC2}"/>
              </a:ext>
            </a:extLst>
          </p:cNvPr>
          <p:cNvSpPr/>
          <p:nvPr/>
        </p:nvSpPr>
        <p:spPr>
          <a:xfrm>
            <a:off x="351781" y="3157581"/>
            <a:ext cx="1793355" cy="519709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34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00" b="1" dirty="0">
                <a:solidFill>
                  <a:schemeClr val="tx1"/>
                </a:solidFill>
              </a:rPr>
              <a:t>Distribuzione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D5636201-1A33-8450-78E7-9F471AC9223E}"/>
              </a:ext>
            </a:extLst>
          </p:cNvPr>
          <p:cNvSpPr/>
          <p:nvPr/>
        </p:nvSpPr>
        <p:spPr>
          <a:xfrm>
            <a:off x="2771548" y="3153400"/>
            <a:ext cx="5929427" cy="5197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1000" dirty="0">
                <a:solidFill>
                  <a:schemeClr val="tx1"/>
                </a:solidFill>
              </a:rPr>
              <a:t>Il budget sarà distribuito a ciascun operatore sulla base di </a:t>
            </a:r>
            <a:r>
              <a:rPr lang="it-IT" sz="1000" b="1" dirty="0">
                <a:solidFill>
                  <a:schemeClr val="tx1"/>
                </a:solidFill>
              </a:rPr>
              <a:t>finestre trimestrali</a:t>
            </a:r>
            <a:r>
              <a:rPr lang="it-IT" sz="1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8869FCA-475C-D578-306E-4472EC879BFE}"/>
              </a:ext>
            </a:extLst>
          </p:cNvPr>
          <p:cNvSpPr txBox="1"/>
          <p:nvPr/>
        </p:nvSpPr>
        <p:spPr>
          <a:xfrm>
            <a:off x="337604" y="3843096"/>
            <a:ext cx="8363371" cy="938719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it-IT" sz="1100" dirty="0"/>
              <a:t>Anche al fine di garantire l’attivazione del maggior numero possibile di doti, alla conclusione dei singoli servizi nell’ambito della dote, le </a:t>
            </a:r>
            <a:r>
              <a:rPr lang="it-IT" sz="1100" b="1" dirty="0"/>
              <a:t>eventuali economie derivanti dalla mancata o minore rendicontazione di tali servizi torneranno direttamente nelle disponibilità del budget dell’operatore e/o CPI</a:t>
            </a:r>
            <a:r>
              <a:rPr lang="it-IT" sz="1100" dirty="0"/>
              <a:t>.</a:t>
            </a:r>
          </a:p>
          <a:p>
            <a:pPr algn="just"/>
            <a:r>
              <a:rPr lang="it-IT" sz="1100" dirty="0"/>
              <a:t>In considerazione di tale meccanismo, a seguito della rendicontazione dei servizi, </a:t>
            </a:r>
            <a:r>
              <a:rPr lang="it-IT" sz="1100" b="1" dirty="0"/>
              <a:t>non verrà ammessa alcuna possibilità di intervento sul sistema informativo per integrare ore eventualmente non rendicontate</a:t>
            </a:r>
            <a:r>
              <a:rPr lang="it-IT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641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BC59-5B11-E666-A228-900AE09DB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9AF811D-91BA-ABBF-DA60-B32565B5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C678E-4F8A-3F41-9C87-B58FCDFA0442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FDF5924F-DA7E-4A2A-9C88-97B6B3CDF73D}"/>
              </a:ext>
            </a:extLst>
          </p:cNvPr>
          <p:cNvSpPr txBox="1">
            <a:spLocks/>
          </p:cNvSpPr>
          <p:nvPr/>
        </p:nvSpPr>
        <p:spPr>
          <a:xfrm>
            <a:off x="351781" y="126404"/>
            <a:ext cx="8229600" cy="398463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/>
              <a:t>Il disegno del nuovo modello di Politiche Attive</a:t>
            </a:r>
            <a:endParaRPr lang="it-IT" i="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6CE0AA3-4B57-1B02-4F0B-827B335C1FBC}"/>
              </a:ext>
            </a:extLst>
          </p:cNvPr>
          <p:cNvSpPr txBox="1"/>
          <p:nvPr/>
        </p:nvSpPr>
        <p:spPr>
          <a:xfrm>
            <a:off x="351780" y="524867"/>
            <a:ext cx="8619833" cy="704830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72000" bIns="0" rtlCol="0" anchor="t">
            <a:normAutofit/>
          </a:bodyPr>
          <a:lstStyle>
            <a:defPPr>
              <a:defRPr lang="it-IT"/>
            </a:defPPr>
            <a:lvl1pPr lvl="0" algn="just" defTabSz="914400">
              <a:defRPr sz="1400" ker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it-IT" sz="1200" dirty="0">
                <a:solidFill>
                  <a:srgbClr val="3C3C3B"/>
                </a:solidFill>
                <a:effectLst/>
                <a:latin typeface="Arial" panose="020B0604020202020204" pitchFamily="34" charset="0"/>
              </a:rPr>
              <a:t>Il nuovo modello </a:t>
            </a:r>
            <a:r>
              <a:rPr lang="it-IT" sz="1200" b="1" dirty="0">
                <a:solidFill>
                  <a:srgbClr val="3C3C3B"/>
                </a:solidFill>
                <a:effectLst/>
                <a:latin typeface="Arial" panose="020B0604020202020204" pitchFamily="34" charset="0"/>
              </a:rPr>
              <a:t>capitalizza l'esperienza di GOL, migliorandone gli aspetti più critici </a:t>
            </a:r>
            <a:r>
              <a:rPr lang="it-IT" sz="1200" dirty="0">
                <a:solidFill>
                  <a:srgbClr val="3C3C3B"/>
                </a:solidFill>
                <a:effectLst/>
                <a:latin typeface="Arial" panose="020B0604020202020204" pitchFamily="34" charset="0"/>
              </a:rPr>
              <a:t>attraverso l’introduzione </a:t>
            </a:r>
            <a:r>
              <a:rPr lang="it-IT" sz="1200" dirty="0">
                <a:solidFill>
                  <a:srgbClr val="3C3C3B"/>
                </a:solidFill>
                <a:latin typeface="Arial" panose="020B0604020202020204" pitchFamily="34" charset="0"/>
              </a:rPr>
              <a:t>nel sistema </a:t>
            </a:r>
            <a:r>
              <a:rPr lang="it-IT" sz="1200" dirty="0">
                <a:solidFill>
                  <a:srgbClr val="3C3C3B"/>
                </a:solidFill>
                <a:effectLst/>
                <a:latin typeface="Arial" panose="020B0604020202020204" pitchFamily="34" charset="0"/>
              </a:rPr>
              <a:t>di un principio di flessibilità che permetta di aderire al meglio ai bisogni dell’utenza (cittadini e imprese). Le </a:t>
            </a:r>
            <a:r>
              <a:rPr lang="it-IT" sz="1200" b="1" dirty="0">
                <a:solidFill>
                  <a:srgbClr val="3C3C3B"/>
                </a:solidFill>
                <a:effectLst/>
                <a:latin typeface="Arial" panose="020B0604020202020204" pitchFamily="34" charset="0"/>
              </a:rPr>
              <a:t>principali novità introdotte</a:t>
            </a:r>
            <a:r>
              <a:rPr lang="it-IT" sz="1200" dirty="0">
                <a:solidFill>
                  <a:srgbClr val="3C3C3B"/>
                </a:solidFill>
                <a:effectLst/>
                <a:latin typeface="Arial" panose="020B0604020202020204" pitchFamily="34" charset="0"/>
              </a:rPr>
              <a:t> dal modello, di seguito elencate, coincidono con linee di sviluppo proposte a livello nazionale ed europeo</a:t>
            </a:r>
            <a:endParaRPr lang="it-IT" sz="1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37334766-0E5B-358B-E241-9837D477CB2C}"/>
              </a:ext>
            </a:extLst>
          </p:cNvPr>
          <p:cNvSpPr/>
          <p:nvPr/>
        </p:nvSpPr>
        <p:spPr>
          <a:xfrm>
            <a:off x="516467" y="2416564"/>
            <a:ext cx="914400" cy="914400"/>
          </a:xfrm>
          <a:prstGeom prst="donut">
            <a:avLst>
              <a:gd name="adj" fmla="val 19318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2683C5A5-C528-D08A-5076-9417953605BD}"/>
              </a:ext>
            </a:extLst>
          </p:cNvPr>
          <p:cNvSpPr/>
          <p:nvPr/>
        </p:nvSpPr>
        <p:spPr>
          <a:xfrm>
            <a:off x="254000" y="2154097"/>
            <a:ext cx="1439333" cy="1439333"/>
          </a:xfrm>
          <a:prstGeom prst="donut">
            <a:avLst>
              <a:gd name="adj" fmla="val 12558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6FF5C06A-6418-DD91-89D3-8DC895981B59}"/>
              </a:ext>
            </a:extLst>
          </p:cNvPr>
          <p:cNvSpPr/>
          <p:nvPr/>
        </p:nvSpPr>
        <p:spPr>
          <a:xfrm>
            <a:off x="808566" y="2702315"/>
            <a:ext cx="342901" cy="342901"/>
          </a:xfrm>
          <a:prstGeom prst="donu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43700FC-4AD3-492F-C668-30F1C6EE25C1}"/>
              </a:ext>
            </a:extLst>
          </p:cNvPr>
          <p:cNvSpPr/>
          <p:nvPr/>
        </p:nvSpPr>
        <p:spPr>
          <a:xfrm>
            <a:off x="2624666" y="1281640"/>
            <a:ext cx="482600" cy="491066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it-IT" sz="1600" b="1">
              <a:solidFill>
                <a:schemeClr val="bg2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398E10C-F2B4-67ED-58DC-00A019F54C1C}"/>
              </a:ext>
            </a:extLst>
          </p:cNvPr>
          <p:cNvSpPr/>
          <p:nvPr/>
        </p:nvSpPr>
        <p:spPr>
          <a:xfrm>
            <a:off x="2658532" y="1319739"/>
            <a:ext cx="414867" cy="414867"/>
          </a:xfrm>
          <a:prstGeom prst="ellipse">
            <a:avLst/>
          </a:prstGeom>
          <a:noFill/>
          <a:ln>
            <a:solidFill>
              <a:srgbClr val="FFFF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7FC5DB7-6A8C-BF08-7918-470E075EDD69}"/>
              </a:ext>
            </a:extLst>
          </p:cNvPr>
          <p:cNvSpPr/>
          <p:nvPr/>
        </p:nvSpPr>
        <p:spPr>
          <a:xfrm>
            <a:off x="2624666" y="2014382"/>
            <a:ext cx="482600" cy="491066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it-IT" sz="1600" b="1">
              <a:solidFill>
                <a:schemeClr val="bg2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504F74-F508-1377-D368-B7D3940B17FB}"/>
              </a:ext>
            </a:extLst>
          </p:cNvPr>
          <p:cNvSpPr/>
          <p:nvPr/>
        </p:nvSpPr>
        <p:spPr>
          <a:xfrm>
            <a:off x="2658532" y="2052481"/>
            <a:ext cx="414867" cy="414867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2A8F27-82D3-2CD2-79CA-82CF8B682FBE}"/>
              </a:ext>
            </a:extLst>
          </p:cNvPr>
          <p:cNvSpPr/>
          <p:nvPr/>
        </p:nvSpPr>
        <p:spPr>
          <a:xfrm>
            <a:off x="2624666" y="2869650"/>
            <a:ext cx="482600" cy="491066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it-IT" sz="1600" b="1">
              <a:solidFill>
                <a:schemeClr val="bg2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03B3C9E-91A6-2E81-9008-A6514D960257}"/>
              </a:ext>
            </a:extLst>
          </p:cNvPr>
          <p:cNvSpPr/>
          <p:nvPr/>
        </p:nvSpPr>
        <p:spPr>
          <a:xfrm>
            <a:off x="2658532" y="2907749"/>
            <a:ext cx="414867" cy="414867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396B487-02EB-F2C6-B69D-7C0BF14300F2}"/>
              </a:ext>
            </a:extLst>
          </p:cNvPr>
          <p:cNvSpPr/>
          <p:nvPr/>
        </p:nvSpPr>
        <p:spPr>
          <a:xfrm>
            <a:off x="2624666" y="3750327"/>
            <a:ext cx="482600" cy="49106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it-IT" sz="1600" b="1">
              <a:solidFill>
                <a:schemeClr val="bg2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1867E23-C6AD-6D4D-DAE6-756EDE8728F7}"/>
              </a:ext>
            </a:extLst>
          </p:cNvPr>
          <p:cNvSpPr/>
          <p:nvPr/>
        </p:nvSpPr>
        <p:spPr>
          <a:xfrm>
            <a:off x="2658532" y="3788426"/>
            <a:ext cx="414867" cy="414867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EFDF1FC-6971-05E8-BC2F-224EAAD30B62}"/>
              </a:ext>
            </a:extLst>
          </p:cNvPr>
          <p:cNvSpPr/>
          <p:nvPr/>
        </p:nvSpPr>
        <p:spPr>
          <a:xfrm>
            <a:off x="971619" y="286965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D115A2-0FD4-8E19-C284-1340FD39D5CD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994479" y="1527173"/>
            <a:ext cx="1009439" cy="1342477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B6576B-854E-55CA-A677-F9830C9D3611}"/>
              </a:ext>
            </a:extLst>
          </p:cNvPr>
          <p:cNvCxnSpPr>
            <a:cxnSpLocks/>
            <a:stCxn id="39" idx="0"/>
          </p:cNvCxnSpPr>
          <p:nvPr/>
        </p:nvCxnSpPr>
        <p:spPr>
          <a:xfrm flipV="1">
            <a:off x="994479" y="2259915"/>
            <a:ext cx="1009439" cy="609735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7211007-23FB-84A0-81F6-59C2F26ED211}"/>
              </a:ext>
            </a:extLst>
          </p:cNvPr>
          <p:cNvCxnSpPr>
            <a:cxnSpLocks/>
            <a:stCxn id="39" idx="0"/>
          </p:cNvCxnSpPr>
          <p:nvPr/>
        </p:nvCxnSpPr>
        <p:spPr>
          <a:xfrm>
            <a:off x="994479" y="2869650"/>
            <a:ext cx="1009439" cy="231884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F8C6857-DC58-28DB-1F64-3996FF53EF5B}"/>
              </a:ext>
            </a:extLst>
          </p:cNvPr>
          <p:cNvCxnSpPr>
            <a:cxnSpLocks/>
            <a:stCxn id="39" idx="0"/>
          </p:cNvCxnSpPr>
          <p:nvPr/>
        </p:nvCxnSpPr>
        <p:spPr>
          <a:xfrm>
            <a:off x="994479" y="2869650"/>
            <a:ext cx="1009439" cy="112621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C9F36CE-622C-B028-E180-0FB859D0E64D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2003918" y="1527173"/>
            <a:ext cx="620748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8083C3D-B51C-B667-5DF3-BBE461B28A2B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2003918" y="2259915"/>
            <a:ext cx="620748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1223412-B6CC-9723-A8BE-84D59238520E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2003918" y="3101534"/>
            <a:ext cx="620748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623673E-C598-B7E6-160D-82CE9A8CCCDD}"/>
              </a:ext>
            </a:extLst>
          </p:cNvPr>
          <p:cNvCxnSpPr>
            <a:cxnSpLocks/>
            <a:endCxn id="37" idx="2"/>
          </p:cNvCxnSpPr>
          <p:nvPr/>
        </p:nvCxnSpPr>
        <p:spPr>
          <a:xfrm flipV="1">
            <a:off x="2003918" y="3995860"/>
            <a:ext cx="620748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6868CFD7-DEE7-DFE9-663A-4F3B508E15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46200" y="1386140"/>
            <a:ext cx="252000" cy="252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F61946D-615F-2C7A-FB05-EC98C7083458}"/>
              </a:ext>
            </a:extLst>
          </p:cNvPr>
          <p:cNvSpPr txBox="1"/>
          <p:nvPr/>
        </p:nvSpPr>
        <p:spPr>
          <a:xfrm>
            <a:off x="3107265" y="1238662"/>
            <a:ext cx="3224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>
                <a:solidFill>
                  <a:schemeClr val="bg2"/>
                </a:solidFill>
                <a:latin typeface="+mj-lt"/>
              </a:rPr>
              <a:t>Integrazione del Terzo Settore</a:t>
            </a:r>
            <a:endParaRPr lang="en-GB" sz="1200" b="1" u="sng">
              <a:solidFill>
                <a:schemeClr val="bg2"/>
              </a:solidFill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1317BE-D735-A73B-00E0-F9612F21F8D1}"/>
              </a:ext>
            </a:extLst>
          </p:cNvPr>
          <p:cNvSpPr txBox="1"/>
          <p:nvPr/>
        </p:nvSpPr>
        <p:spPr>
          <a:xfrm>
            <a:off x="3107264" y="1446065"/>
            <a:ext cx="59266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50" b="0">
                <a:latin typeface="+mj-lt"/>
                <a:cs typeface="Helvetica" panose="020B0604020202020204" pitchFamily="34" charset="0"/>
              </a:rPr>
              <a:t>Creazione di reti stabili sul territorio con gli Enti del Terzo Settore per </a:t>
            </a:r>
            <a:r>
              <a:rPr lang="it-IT" sz="1050" b="1">
                <a:latin typeface="+mj-lt"/>
                <a:cs typeface="Helvetica" panose="020B0604020202020204" pitchFamily="34" charset="0"/>
              </a:rPr>
              <a:t>intercettare e avviare alle politiche attive</a:t>
            </a:r>
            <a:r>
              <a:rPr lang="it-IT" sz="1050" b="0">
                <a:latin typeface="+mj-lt"/>
                <a:cs typeface="Helvetica" panose="020B0604020202020204" pitchFamily="34" charset="0"/>
              </a:rPr>
              <a:t> i soggetti più fragili </a:t>
            </a:r>
            <a:r>
              <a:rPr lang="it-IT" sz="1050" b="1">
                <a:latin typeface="+mj-lt"/>
                <a:cs typeface="Helvetica" panose="020B0604020202020204" pitchFamily="34" charset="0"/>
              </a:rPr>
              <a:t>e soddisfare i fabbisogni multidimensionali </a:t>
            </a:r>
            <a:r>
              <a:rPr lang="it-IT" sz="1050">
                <a:latin typeface="+mj-lt"/>
                <a:cs typeface="Helvetica" panose="020B0604020202020204" pitchFamily="34" charset="0"/>
              </a:rPr>
              <a:t>dei cittadini</a:t>
            </a:r>
            <a:endParaRPr lang="it-IT" sz="1050">
              <a:latin typeface="+mj-lt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DBD9225-51CD-DD12-6053-4F7F2643B93D}"/>
              </a:ext>
            </a:extLst>
          </p:cNvPr>
          <p:cNvSpPr txBox="1"/>
          <p:nvPr/>
        </p:nvSpPr>
        <p:spPr>
          <a:xfrm>
            <a:off x="3107265" y="1971404"/>
            <a:ext cx="3224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>
                <a:solidFill>
                  <a:schemeClr val="accent4"/>
                </a:solidFill>
                <a:latin typeface="+mj-lt"/>
              </a:rPr>
              <a:t>Introduzione della figura «work coach»</a:t>
            </a:r>
            <a:endParaRPr lang="en-GB" sz="1200" b="1" u="sng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D9C6BBD-7E76-2718-59AD-70F11047FFD3}"/>
              </a:ext>
            </a:extLst>
          </p:cNvPr>
          <p:cNvSpPr txBox="1"/>
          <p:nvPr/>
        </p:nvSpPr>
        <p:spPr>
          <a:xfrm>
            <a:off x="3107264" y="2178807"/>
            <a:ext cx="592666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50">
                <a:solidFill>
                  <a:srgbClr val="343433"/>
                </a:solidFill>
                <a:latin typeface="+mj-lt"/>
                <a:cs typeface="Helvetica"/>
              </a:rPr>
              <a:t>Responsabilizzazione del percorso del cittadino nelle mani di una </a:t>
            </a:r>
            <a:r>
              <a:rPr lang="it-IT" sz="1050" b="1">
                <a:solidFill>
                  <a:srgbClr val="343433"/>
                </a:solidFill>
                <a:latin typeface="+mj-lt"/>
                <a:cs typeface="Helvetica"/>
              </a:rPr>
              <a:t>nuova figura di riferimento </a:t>
            </a:r>
            <a:r>
              <a:rPr lang="it-IT" sz="1050">
                <a:solidFill>
                  <a:srgbClr val="343433"/>
                </a:solidFill>
                <a:latin typeface="+mj-lt"/>
                <a:cs typeface="Helvetica"/>
              </a:rPr>
              <a:t>che ne garantisca </a:t>
            </a:r>
            <a:r>
              <a:rPr lang="it-IT" sz="1050" b="1">
                <a:solidFill>
                  <a:srgbClr val="343433"/>
                </a:solidFill>
                <a:latin typeface="+mj-lt"/>
                <a:cs typeface="Helvetica"/>
              </a:rPr>
              <a:t>l’aderenza ai fabbisogni e l’accompagnamento lungo tutta la sua durata</a:t>
            </a:r>
            <a:r>
              <a:rPr lang="it-IT" sz="1050">
                <a:solidFill>
                  <a:srgbClr val="343433"/>
                </a:solidFill>
                <a:latin typeface="+mj-lt"/>
                <a:cs typeface="Helvetica"/>
              </a:rPr>
              <a:t>, anche dopo l’esito occupazionale</a:t>
            </a:r>
            <a:endParaRPr lang="it-IT" sz="1050" b="1">
              <a:solidFill>
                <a:srgbClr val="343433"/>
              </a:solidFill>
              <a:latin typeface="+mj-lt"/>
              <a:ea typeface="Verdana" panose="020B0604030504040204" pitchFamily="34" charset="0"/>
              <a:cs typeface="Helvetica"/>
            </a:endParaRPr>
          </a:p>
        </p:txBody>
      </p:sp>
      <p:pic>
        <p:nvPicPr>
          <p:cNvPr id="57" name="Picture 56" descr="A white line drawing of a person in a pin&#10;&#10;AI-generated content may be incorrect.">
            <a:extLst>
              <a:ext uri="{FF2B5EF4-FFF2-40B4-BE49-F238E27FC236}">
                <a16:creationId xmlns:a16="http://schemas.microsoft.com/office/drawing/2014/main" id="{2F3A10BB-BE1B-82A8-55CE-2B0E9C734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47" y="2098808"/>
            <a:ext cx="304436" cy="304436"/>
          </a:xfrm>
          <a:prstGeom prst="rect">
            <a:avLst/>
          </a:prstGeom>
        </p:spPr>
      </p:pic>
      <p:pic>
        <p:nvPicPr>
          <p:cNvPr id="59" name="Picture 58" descr="A white outline of a hand with stars&#10;&#10;AI-generated content may be incorrect.">
            <a:extLst>
              <a:ext uri="{FF2B5EF4-FFF2-40B4-BE49-F238E27FC236}">
                <a16:creationId xmlns:a16="http://schemas.microsoft.com/office/drawing/2014/main" id="{31D44DC8-2278-A34E-0504-1C395097B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3747" y="2962182"/>
            <a:ext cx="306000" cy="3060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095C1D3B-8120-B29C-5D0E-1AAB00C93B96}"/>
              </a:ext>
            </a:extLst>
          </p:cNvPr>
          <p:cNvSpPr txBox="1"/>
          <p:nvPr/>
        </p:nvSpPr>
        <p:spPr>
          <a:xfrm>
            <a:off x="3107265" y="2826672"/>
            <a:ext cx="3224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>
                <a:solidFill>
                  <a:schemeClr val="accent3"/>
                </a:solidFill>
                <a:latin typeface="+mj-lt"/>
              </a:rPr>
              <a:t>Valutazione delle performance</a:t>
            </a:r>
            <a:endParaRPr lang="en-GB" sz="1200" b="1" u="sng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CAB1541-03BE-4F7A-0D30-7336B46CF9B2}"/>
              </a:ext>
            </a:extLst>
          </p:cNvPr>
          <p:cNvSpPr txBox="1"/>
          <p:nvPr/>
        </p:nvSpPr>
        <p:spPr>
          <a:xfrm>
            <a:off x="3107264" y="3034075"/>
            <a:ext cx="592666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7999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50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Adozione del </a:t>
            </a:r>
            <a:r>
              <a:rPr lang="it-IT" sz="1050" b="1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Modello FNCC </a:t>
            </a:r>
            <a:r>
              <a:rPr lang="it-IT" sz="1050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e introduzione di un </a:t>
            </a:r>
            <a:r>
              <a:rPr lang="it-IT" sz="1050" b="1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sistema di rating </a:t>
            </a:r>
            <a:r>
              <a:rPr lang="it-IT" sz="1050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e di </a:t>
            </a:r>
            <a:r>
              <a:rPr lang="it-IT" sz="1050" b="1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customer </a:t>
            </a:r>
            <a:r>
              <a:rPr lang="it-IT" sz="1050" b="1" dirty="0" err="1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satisfaction</a:t>
            </a:r>
            <a:r>
              <a:rPr lang="it-IT" sz="1050" b="1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it-IT" sz="1050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per monitorare e migliorare le performance di sistema anche attraverso </a:t>
            </a:r>
            <a:r>
              <a:rPr lang="it-IT" sz="1050" b="1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meccanismi di premialità </a:t>
            </a:r>
            <a:r>
              <a:rPr lang="it-IT" sz="1050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basati su obiettivi di risultato. </a:t>
            </a:r>
            <a:endParaRPr lang="it-IT" sz="1050" b="1" dirty="0">
              <a:solidFill>
                <a:srgbClr val="343433"/>
              </a:solidFill>
              <a:latin typeface="+mj-lt"/>
              <a:cs typeface="Helvetica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F211DCA-A834-7DC4-C8D8-E6F91A92790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739965" y="3830120"/>
            <a:ext cx="252000" cy="252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BEE8480-0306-A38E-F425-321924776DF8}"/>
              </a:ext>
            </a:extLst>
          </p:cNvPr>
          <p:cNvSpPr txBox="1"/>
          <p:nvPr/>
        </p:nvSpPr>
        <p:spPr>
          <a:xfrm>
            <a:off x="3107265" y="3707349"/>
            <a:ext cx="4526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u="sng">
                <a:solidFill>
                  <a:schemeClr val="bg2">
                    <a:lumMod val="75000"/>
                  </a:schemeClr>
                </a:solidFill>
                <a:latin typeface="+mj-lt"/>
              </a:rPr>
              <a:t>Formazione di qualità orientata ai bisogni delle imprese</a:t>
            </a:r>
            <a:endParaRPr lang="en-GB" sz="1200" b="1" u="sng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096" name="TextBox 4095">
            <a:extLst>
              <a:ext uri="{FF2B5EF4-FFF2-40B4-BE49-F238E27FC236}">
                <a16:creationId xmlns:a16="http://schemas.microsoft.com/office/drawing/2014/main" id="{D8DC12AC-E5AB-6220-61FD-A16E14D0C0B8}"/>
              </a:ext>
            </a:extLst>
          </p:cNvPr>
          <p:cNvSpPr txBox="1"/>
          <p:nvPr/>
        </p:nvSpPr>
        <p:spPr>
          <a:xfrm>
            <a:off x="3107264" y="3914752"/>
            <a:ext cx="592666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50" b="1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Orientamento</a:t>
            </a:r>
            <a:r>
              <a:rPr lang="it-IT" sz="1050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 della formazione </a:t>
            </a:r>
            <a:r>
              <a:rPr lang="it-IT" sz="1050" b="1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ai bisogni del territorio e al risultato occupazionale</a:t>
            </a:r>
            <a:r>
              <a:rPr lang="it-IT" sz="1050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, con la previsione che anche l’Operatore Accreditato al lavoro possa erogare direttamente laboratori brevi, </a:t>
            </a:r>
            <a:r>
              <a:rPr lang="it-IT" sz="1050" b="1" dirty="0">
                <a:solidFill>
                  <a:srgbClr val="343433"/>
                </a:solidFill>
                <a:latin typeface="+mj-lt"/>
                <a:cs typeface="Helvetica" panose="020B0604020202020204" pitchFamily="34" charset="0"/>
              </a:rPr>
              <a:t>finalizzati all’adeguamento delle competenze necessarie all’inserimento lavorativo</a:t>
            </a:r>
          </a:p>
        </p:txBody>
      </p:sp>
    </p:spTree>
    <p:extLst>
      <p:ext uri="{BB962C8B-B14F-4D97-AF65-F5344CB8AC3E}">
        <p14:creationId xmlns:p14="http://schemas.microsoft.com/office/powerpoint/2010/main" val="46895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B0730-A2B1-5241-B446-B1145A8DC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1E579A8-F9AE-C649-8380-0A033621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C25C678E-4F8A-3F41-9C87-B58FCDFA0442}" type="slidenum">
              <a:rPr lang="it-IT">
                <a:solidFill>
                  <a:srgbClr val="3C3C3B"/>
                </a:solidFill>
              </a:rPr>
              <a:pPr defTabSz="457189">
                <a:defRPr/>
              </a:pPr>
              <a:t>2</a:t>
            </a:fld>
            <a:endParaRPr lang="it-IT">
              <a:solidFill>
                <a:srgbClr val="3C3C3B"/>
              </a:solidFill>
            </a:endParaRPr>
          </a:p>
        </p:txBody>
      </p:sp>
      <p:pic>
        <p:nvPicPr>
          <p:cNvPr id="7" name="Picture 2" descr="Regione Lombardia - Professione Verniciatore">
            <a:extLst>
              <a:ext uri="{FF2B5EF4-FFF2-40B4-BE49-F238E27FC236}">
                <a16:creationId xmlns:a16="http://schemas.microsoft.com/office/drawing/2014/main" id="{E90BD92A-B8E1-4695-429E-D5F17488A0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893" y="1930464"/>
            <a:ext cx="2742221" cy="21665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8C02B73A-4A24-188B-AC2B-BB69ED7245AA}"/>
              </a:ext>
            </a:extLst>
          </p:cNvPr>
          <p:cNvGrpSpPr/>
          <p:nvPr/>
        </p:nvGrpSpPr>
        <p:grpSpPr>
          <a:xfrm>
            <a:off x="1961570" y="1641648"/>
            <a:ext cx="4814277" cy="2956220"/>
            <a:chOff x="1349018" y="1867926"/>
            <a:chExt cx="7691120" cy="4149513"/>
          </a:xfrm>
        </p:grpSpPr>
        <p:graphicFrame>
          <p:nvGraphicFramePr>
            <p:cNvPr id="10" name="Chart 5">
              <a:extLst>
                <a:ext uri="{FF2B5EF4-FFF2-40B4-BE49-F238E27FC236}">
                  <a16:creationId xmlns:a16="http://schemas.microsoft.com/office/drawing/2014/main" id="{6A826CFA-D127-E47A-1441-AF9385694E5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09371766"/>
                </p:ext>
              </p:extLst>
            </p:nvPr>
          </p:nvGraphicFramePr>
          <p:xfrm>
            <a:off x="1349018" y="1867926"/>
            <a:ext cx="7691120" cy="41495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1" name="Straight Connector 7">
              <a:extLst>
                <a:ext uri="{FF2B5EF4-FFF2-40B4-BE49-F238E27FC236}">
                  <a16:creationId xmlns:a16="http://schemas.microsoft.com/office/drawing/2014/main" id="{D7131E3B-936A-7711-9D88-DAF108412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7479" y="2669642"/>
              <a:ext cx="720023" cy="0"/>
            </a:xfrm>
            <a:prstGeom prst="line">
              <a:avLst/>
            </a:prstGeom>
            <a:ln>
              <a:solidFill>
                <a:schemeClr val="bg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id="{A5718138-9EDD-C5A8-23DB-849CC631EB76}"/>
                </a:ext>
              </a:extLst>
            </p:cNvPr>
            <p:cNvCxnSpPr/>
            <p:nvPr/>
          </p:nvCxnSpPr>
          <p:spPr>
            <a:xfrm>
              <a:off x="5383915" y="4646171"/>
              <a:ext cx="720022" cy="0"/>
            </a:xfrm>
            <a:prstGeom prst="line">
              <a:avLst/>
            </a:prstGeom>
            <a:ln>
              <a:solidFill>
                <a:schemeClr val="bg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B66C1648-8612-3D68-4F20-DB8735BA893C}"/>
                </a:ext>
              </a:extLst>
            </p:cNvPr>
            <p:cNvCxnSpPr>
              <a:cxnSpLocks/>
            </p:cNvCxnSpPr>
            <p:nvPr/>
          </p:nvCxnSpPr>
          <p:spPr>
            <a:xfrm>
              <a:off x="7588567" y="4990259"/>
              <a:ext cx="720022" cy="0"/>
            </a:xfrm>
            <a:prstGeom prst="line">
              <a:avLst/>
            </a:prstGeom>
            <a:ln>
              <a:solidFill>
                <a:schemeClr val="bg2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2" descr="Football ">
            <a:extLst>
              <a:ext uri="{FF2B5EF4-FFF2-40B4-BE49-F238E27FC236}">
                <a16:creationId xmlns:a16="http://schemas.microsoft.com/office/drawing/2014/main" id="{1610ED1B-C681-195C-0C8F-7BD36CEE5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795" y="1314061"/>
            <a:ext cx="491738" cy="43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Isosceles Triangle 22">
            <a:extLst>
              <a:ext uri="{FF2B5EF4-FFF2-40B4-BE49-F238E27FC236}">
                <a16:creationId xmlns:a16="http://schemas.microsoft.com/office/drawing/2014/main" id="{90A9EDD7-6FCD-B69F-7C87-36D1A407F85D}"/>
              </a:ext>
            </a:extLst>
          </p:cNvPr>
          <p:cNvSpPr/>
          <p:nvPr/>
        </p:nvSpPr>
        <p:spPr>
          <a:xfrm rot="21278479">
            <a:off x="1984129" y="1058054"/>
            <a:ext cx="673872" cy="514628"/>
          </a:xfrm>
          <a:prstGeom prst="triangle">
            <a:avLst>
              <a:gd name="adj" fmla="val 40714"/>
            </a:avLst>
          </a:prstGeom>
          <a:solidFill>
            <a:schemeClr val="bg2"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1" name="Group 16">
            <a:extLst>
              <a:ext uri="{FF2B5EF4-FFF2-40B4-BE49-F238E27FC236}">
                <a16:creationId xmlns:a16="http://schemas.microsoft.com/office/drawing/2014/main" id="{1FFA95E0-A85F-67CA-5DDD-B6929AB3707F}"/>
              </a:ext>
            </a:extLst>
          </p:cNvPr>
          <p:cNvGrpSpPr/>
          <p:nvPr/>
        </p:nvGrpSpPr>
        <p:grpSpPr>
          <a:xfrm>
            <a:off x="4501074" y="4425422"/>
            <a:ext cx="2465295" cy="230832"/>
            <a:chOff x="6012068" y="-293498"/>
            <a:chExt cx="2195476" cy="230832"/>
          </a:xfrm>
        </p:grpSpPr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698271DD-F44B-CDF6-A057-E7B6C907421A}"/>
                </a:ext>
              </a:extLst>
            </p:cNvPr>
            <p:cNvSpPr/>
            <p:nvPr/>
          </p:nvSpPr>
          <p:spPr>
            <a:xfrm>
              <a:off x="6012068" y="-206389"/>
              <a:ext cx="72000" cy="72000"/>
            </a:xfrm>
            <a:prstGeom prst="rect">
              <a:avLst/>
            </a:prstGeom>
            <a:solidFill>
              <a:srgbClr val="00335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23" name="TextBox 18">
              <a:extLst>
                <a:ext uri="{FF2B5EF4-FFF2-40B4-BE49-F238E27FC236}">
                  <a16:creationId xmlns:a16="http://schemas.microsoft.com/office/drawing/2014/main" id="{7400FA54-C21A-D4D9-344A-A57ED5975A4F}"/>
                </a:ext>
              </a:extLst>
            </p:cNvPr>
            <p:cNvSpPr txBox="1"/>
            <p:nvPr/>
          </p:nvSpPr>
          <p:spPr>
            <a:xfrm>
              <a:off x="6084068" y="-293498"/>
              <a:ext cx="21234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>
                  <a:latin typeface="+mj-lt"/>
                </a:rPr>
                <a:t>Valore conseguito</a:t>
              </a:r>
              <a:r>
                <a:rPr lang="it-IT" sz="900" b="1" dirty="0">
                  <a:solidFill>
                    <a:schemeClr val="bg2"/>
                  </a:solidFill>
                  <a:latin typeface="+mj-lt"/>
                </a:rPr>
                <a:t> al 27.05.2025</a:t>
              </a:r>
            </a:p>
          </p:txBody>
        </p:sp>
      </p:grpSp>
      <p:sp>
        <p:nvSpPr>
          <p:cNvPr id="24" name="Rectangle: Rounded Corners 3">
            <a:extLst>
              <a:ext uri="{FF2B5EF4-FFF2-40B4-BE49-F238E27FC236}">
                <a16:creationId xmlns:a16="http://schemas.microsoft.com/office/drawing/2014/main" id="{20D8F3AA-63E2-9331-C21A-ED3A807E1A92}"/>
              </a:ext>
            </a:extLst>
          </p:cNvPr>
          <p:cNvSpPr/>
          <p:nvPr/>
        </p:nvSpPr>
        <p:spPr>
          <a:xfrm>
            <a:off x="2668533" y="1316761"/>
            <a:ext cx="4188300" cy="435219"/>
          </a:xfrm>
          <a:prstGeom prst="roundRect">
            <a:avLst>
              <a:gd name="adj" fmla="val 7349"/>
            </a:avLst>
          </a:prstGeom>
          <a:solidFill>
            <a:schemeClr val="bg2">
              <a:alpha val="15000"/>
            </a:schemeClr>
          </a:solidFill>
          <a:ln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900" b="1" dirty="0">
                <a:solidFill>
                  <a:schemeClr val="bg2"/>
                </a:solidFill>
              </a:rPr>
              <a:t>TARGET REGIONALI GOL: SOGGETTI TRATTATI E FORMATI (ANCHE IN AMBITO DIGITALE)</a:t>
            </a: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1C982B22-96E0-0684-7BA9-5EF52D8CCFF2}"/>
              </a:ext>
            </a:extLst>
          </p:cNvPr>
          <p:cNvSpPr txBox="1"/>
          <p:nvPr/>
        </p:nvSpPr>
        <p:spPr>
          <a:xfrm>
            <a:off x="3591272" y="2212811"/>
            <a:ext cx="872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/>
                </a:solidFill>
                <a:latin typeface="+mj-lt"/>
              </a:rPr>
              <a:t>444.895</a:t>
            </a:r>
          </a:p>
        </p:txBody>
      </p:sp>
      <p:grpSp>
        <p:nvGrpSpPr>
          <p:cNvPr id="27" name="Group 15">
            <a:extLst>
              <a:ext uri="{FF2B5EF4-FFF2-40B4-BE49-F238E27FC236}">
                <a16:creationId xmlns:a16="http://schemas.microsoft.com/office/drawing/2014/main" id="{DEFAFB3D-49C1-82E1-E5D9-D7E351FE5889}"/>
              </a:ext>
            </a:extLst>
          </p:cNvPr>
          <p:cNvGrpSpPr/>
          <p:nvPr/>
        </p:nvGrpSpPr>
        <p:grpSpPr>
          <a:xfrm>
            <a:off x="2412753" y="4410034"/>
            <a:ext cx="2252005" cy="230832"/>
            <a:chOff x="6012068" y="-293498"/>
            <a:chExt cx="2005531" cy="230832"/>
          </a:xfrm>
        </p:grpSpPr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59CC220C-A51C-4D75-E1E4-F7098E840EB6}"/>
                </a:ext>
              </a:extLst>
            </p:cNvPr>
            <p:cNvSpPr/>
            <p:nvPr/>
          </p:nvSpPr>
          <p:spPr>
            <a:xfrm>
              <a:off x="6012068" y="-206389"/>
              <a:ext cx="72000" cy="72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600"/>
            </a:p>
          </p:txBody>
        </p:sp>
        <p:sp>
          <p:nvSpPr>
            <p:cNvPr id="29" name="TextBox 14">
              <a:extLst>
                <a:ext uri="{FF2B5EF4-FFF2-40B4-BE49-F238E27FC236}">
                  <a16:creationId xmlns:a16="http://schemas.microsoft.com/office/drawing/2014/main" id="{4B636B7F-92AE-E3C4-A720-CF924CC6487D}"/>
                </a:ext>
              </a:extLst>
            </p:cNvPr>
            <p:cNvSpPr txBox="1"/>
            <p:nvPr/>
          </p:nvSpPr>
          <p:spPr>
            <a:xfrm>
              <a:off x="6084068" y="-293498"/>
              <a:ext cx="19335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>
                  <a:latin typeface="+mj-lt"/>
                </a:rPr>
                <a:t>Target regionale </a:t>
              </a:r>
              <a:r>
                <a:rPr lang="it-IT" sz="900" b="1" dirty="0">
                  <a:solidFill>
                    <a:schemeClr val="bg2"/>
                  </a:solidFill>
                  <a:latin typeface="+mj-lt"/>
                </a:rPr>
                <a:t>al 30.06.2026</a:t>
              </a:r>
            </a:p>
          </p:txBody>
        </p:sp>
      </p:grpSp>
      <p:sp>
        <p:nvSpPr>
          <p:cNvPr id="30" name="Rectangle 19">
            <a:extLst>
              <a:ext uri="{FF2B5EF4-FFF2-40B4-BE49-F238E27FC236}">
                <a16:creationId xmlns:a16="http://schemas.microsoft.com/office/drawing/2014/main" id="{EF3EC174-874B-EC77-3831-0D713F3BD888}"/>
              </a:ext>
            </a:extLst>
          </p:cNvPr>
          <p:cNvSpPr/>
          <p:nvPr/>
        </p:nvSpPr>
        <p:spPr>
          <a:xfrm>
            <a:off x="2108411" y="4416979"/>
            <a:ext cx="4777109" cy="232330"/>
          </a:xfrm>
          <a:prstGeom prst="rect">
            <a:avLst/>
          </a:prstGeom>
          <a:noFill/>
          <a:ln>
            <a:solidFill>
              <a:schemeClr val="tx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387AAD2E-E0D1-68C9-A112-5EEC48F095DC}"/>
              </a:ext>
            </a:extLst>
          </p:cNvPr>
          <p:cNvSpPr txBox="1"/>
          <p:nvPr/>
        </p:nvSpPr>
        <p:spPr>
          <a:xfrm>
            <a:off x="3792327" y="3476984"/>
            <a:ext cx="872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/>
                </a:solidFill>
                <a:latin typeface="+mj-lt"/>
              </a:rPr>
              <a:t>105.050</a:t>
            </a: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744931A1-5050-F0B5-1AA9-07765E053E12}"/>
              </a:ext>
            </a:extLst>
          </p:cNvPr>
          <p:cNvSpPr txBox="1"/>
          <p:nvPr/>
        </p:nvSpPr>
        <p:spPr>
          <a:xfrm>
            <a:off x="5115580" y="3720428"/>
            <a:ext cx="8724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dirty="0">
                <a:solidFill>
                  <a:schemeClr val="bg2"/>
                </a:solidFill>
                <a:latin typeface="+mj-lt"/>
              </a:rPr>
              <a:t>50.425</a:t>
            </a:r>
          </a:p>
        </p:txBody>
      </p:sp>
      <p:sp>
        <p:nvSpPr>
          <p:cNvPr id="33" name="Oval 24">
            <a:extLst>
              <a:ext uri="{FF2B5EF4-FFF2-40B4-BE49-F238E27FC236}">
                <a16:creationId xmlns:a16="http://schemas.microsoft.com/office/drawing/2014/main" id="{FD2B038D-1164-72E6-7071-5925C226F083}"/>
              </a:ext>
            </a:extLst>
          </p:cNvPr>
          <p:cNvSpPr/>
          <p:nvPr/>
        </p:nvSpPr>
        <p:spPr>
          <a:xfrm>
            <a:off x="3825283" y="1836073"/>
            <a:ext cx="389637" cy="34699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700" b="1" dirty="0"/>
              <a:t>135%</a:t>
            </a:r>
          </a:p>
        </p:txBody>
      </p:sp>
      <p:sp>
        <p:nvSpPr>
          <p:cNvPr id="34" name="Oval 11">
            <a:extLst>
              <a:ext uri="{FF2B5EF4-FFF2-40B4-BE49-F238E27FC236}">
                <a16:creationId xmlns:a16="http://schemas.microsoft.com/office/drawing/2014/main" id="{03BEFD8A-49B4-36AE-D444-346DF2889FF1}"/>
              </a:ext>
            </a:extLst>
          </p:cNvPr>
          <p:cNvSpPr/>
          <p:nvPr/>
        </p:nvSpPr>
        <p:spPr>
          <a:xfrm>
            <a:off x="5050655" y="3243093"/>
            <a:ext cx="389637" cy="34699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700" b="1" dirty="0"/>
              <a:t>118%</a:t>
            </a:r>
          </a:p>
        </p:txBody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02CBA481-7D5D-D8DB-4081-DBDDC2390C79}"/>
              </a:ext>
            </a:extLst>
          </p:cNvPr>
          <p:cNvSpPr/>
          <p:nvPr/>
        </p:nvSpPr>
        <p:spPr>
          <a:xfrm>
            <a:off x="6317932" y="3569523"/>
            <a:ext cx="389637" cy="34699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700" b="1" dirty="0"/>
              <a:t>155%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823B9D-DD1A-DF64-9103-483AB12F3494}"/>
              </a:ext>
            </a:extLst>
          </p:cNvPr>
          <p:cNvSpPr txBox="1"/>
          <p:nvPr/>
        </p:nvSpPr>
        <p:spPr>
          <a:xfrm>
            <a:off x="7125347" y="2437746"/>
            <a:ext cx="1522348" cy="646331"/>
          </a:xfrm>
          <a:prstGeom prst="rect">
            <a:avLst/>
          </a:prstGeom>
          <a:noFill/>
          <a:ln w="19050">
            <a:solidFill>
              <a:srgbClr val="006EB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dirty="0">
                <a:latin typeface="+mj-lt"/>
              </a:rPr>
              <a:t>I Formati Lombardi corrispondono a circa il </a:t>
            </a:r>
            <a:r>
              <a:rPr lang="it-IT" sz="900" b="1" dirty="0">
                <a:solidFill>
                  <a:srgbClr val="0070C0"/>
                </a:solidFill>
                <a:latin typeface="+mj-lt"/>
              </a:rPr>
              <a:t>20% </a:t>
            </a:r>
            <a:r>
              <a:rPr lang="it-IT" sz="900" dirty="0">
                <a:latin typeface="+mj-lt"/>
              </a:rPr>
              <a:t>dell’obiettivo Nazionale</a:t>
            </a:r>
          </a:p>
        </p:txBody>
      </p:sp>
      <p:pic>
        <p:nvPicPr>
          <p:cNvPr id="37" name="Elemento grafico 36" descr="Appunti selezionati con riempimento a tinta unita">
            <a:extLst>
              <a:ext uri="{FF2B5EF4-FFF2-40B4-BE49-F238E27FC236}">
                <a16:creationId xmlns:a16="http://schemas.microsoft.com/office/drawing/2014/main" id="{79C6237E-0C82-F020-993F-9F2962711F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6833" y="1214148"/>
            <a:ext cx="537028" cy="537028"/>
          </a:xfrm>
          <a:prstGeom prst="rect">
            <a:avLst/>
          </a:prstGeom>
        </p:spPr>
      </p:pic>
      <p:sp>
        <p:nvSpPr>
          <p:cNvPr id="38" name="TextBox 86">
            <a:extLst>
              <a:ext uri="{FF2B5EF4-FFF2-40B4-BE49-F238E27FC236}">
                <a16:creationId xmlns:a16="http://schemas.microsoft.com/office/drawing/2014/main" id="{7CB2CECE-03EA-B119-4534-6BE42B2FFB58}"/>
              </a:ext>
            </a:extLst>
          </p:cNvPr>
          <p:cNvSpPr txBox="1"/>
          <p:nvPr/>
        </p:nvSpPr>
        <p:spPr>
          <a:xfrm>
            <a:off x="351781" y="524867"/>
            <a:ext cx="8619833" cy="724269"/>
          </a:xfrm>
          <a:prstGeom prst="rect">
            <a:avLst/>
          </a:prstGeom>
          <a:noFill/>
          <a:ln w="19050" cmpd="sng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72000" bIns="0" rtlCol="0" anchor="t">
            <a:noAutofit/>
          </a:bodyPr>
          <a:lstStyle>
            <a:defPPr>
              <a:defRPr lang="it-IT"/>
            </a:defPPr>
            <a:lvl1pPr lvl="0" algn="just" defTabSz="914400">
              <a:defRPr sz="1400" ker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57149" defTabSz="914378">
              <a:lnSpc>
                <a:spcPct val="110000"/>
              </a:lnSpc>
              <a:buClr>
                <a:srgbClr val="00803F"/>
              </a:buClr>
              <a:defRPr/>
            </a:pPr>
            <a:r>
              <a:rPr lang="it-IT" sz="1200" dirty="0">
                <a:solidFill>
                  <a:schemeClr val="tx1"/>
                </a:solidFill>
              </a:rPr>
              <a:t>Il programma GOL, finanziato con risorse PNRR, si è innestato in un tessuto che aveva già assimilato i principi di </a:t>
            </a:r>
            <a:r>
              <a:rPr lang="it-IT" sz="1200" b="1" dirty="0">
                <a:solidFill>
                  <a:schemeClr val="bg2"/>
                </a:solidFill>
              </a:rPr>
              <a:t>personalizzazione</a:t>
            </a:r>
            <a:r>
              <a:rPr lang="it-IT" sz="1200" dirty="0">
                <a:solidFill>
                  <a:schemeClr val="bg2"/>
                </a:solidFill>
              </a:rPr>
              <a:t>, </a:t>
            </a:r>
            <a:r>
              <a:rPr lang="it-IT" sz="1200" b="1" dirty="0">
                <a:solidFill>
                  <a:schemeClr val="bg2"/>
                </a:solidFill>
              </a:rPr>
              <a:t>orientamento al risultato occupazionale</a:t>
            </a:r>
            <a:r>
              <a:rPr lang="it-IT" sz="1200" dirty="0">
                <a:solidFill>
                  <a:schemeClr val="bg2"/>
                </a:solidFill>
              </a:rPr>
              <a:t>, </a:t>
            </a:r>
            <a:r>
              <a:rPr lang="it-IT" sz="1200" b="1" dirty="0">
                <a:solidFill>
                  <a:schemeClr val="bg2"/>
                </a:solidFill>
              </a:rPr>
              <a:t>collaborazione tra soggetti pubblici e privati</a:t>
            </a:r>
            <a:r>
              <a:rPr lang="it-IT" sz="1200" b="1" dirty="0">
                <a:solidFill>
                  <a:schemeClr val="tx1"/>
                </a:solidFill>
              </a:rPr>
              <a:t> </a:t>
            </a:r>
            <a:r>
              <a:rPr lang="it-IT" sz="1200" dirty="0">
                <a:solidFill>
                  <a:schemeClr val="tx1"/>
                </a:solidFill>
              </a:rPr>
              <a:t>derivanti dal modello dotale</a:t>
            </a:r>
            <a:r>
              <a:rPr lang="it-IT" sz="1200" b="1" dirty="0">
                <a:solidFill>
                  <a:schemeClr val="tx1"/>
                </a:solidFill>
              </a:rPr>
              <a:t> </a:t>
            </a:r>
            <a:r>
              <a:rPr lang="it-IT" sz="1200" dirty="0">
                <a:solidFill>
                  <a:schemeClr val="tx1"/>
                </a:solidFill>
              </a:rPr>
              <a:t>e ha avuto il merito di introdurre un nuovo </a:t>
            </a:r>
            <a:r>
              <a:rPr lang="it-IT" sz="1200" b="1" dirty="0">
                <a:solidFill>
                  <a:schemeClr val="bg2"/>
                </a:solidFill>
              </a:rPr>
              <a:t>approccio basato sul risultato</a:t>
            </a:r>
            <a:r>
              <a:rPr lang="it-IT" sz="1200" dirty="0">
                <a:solidFill>
                  <a:schemeClr val="tx1"/>
                </a:solidFill>
              </a:rPr>
              <a:t>, puntando al raggiungimento di obiettivi misurabili.</a:t>
            </a:r>
            <a:endParaRPr lang="it-IT" sz="1200" dirty="0">
              <a:solidFill>
                <a:srgbClr val="3C3C3B"/>
              </a:solidFill>
              <a:latin typeface="Arial" panose="020B0604020202020204"/>
            </a:endParaRPr>
          </a:p>
        </p:txBody>
      </p:sp>
      <p:sp>
        <p:nvSpPr>
          <p:cNvPr id="39" name="Titolo 1">
            <a:extLst>
              <a:ext uri="{FF2B5EF4-FFF2-40B4-BE49-F238E27FC236}">
                <a16:creationId xmlns:a16="http://schemas.microsoft.com/office/drawing/2014/main" id="{C7E106B6-240F-B9DA-E4B4-AD9140585EB1}"/>
              </a:ext>
            </a:extLst>
          </p:cNvPr>
          <p:cNvSpPr txBox="1">
            <a:spLocks/>
          </p:cNvSpPr>
          <p:nvPr/>
        </p:nvSpPr>
        <p:spPr>
          <a:xfrm>
            <a:off x="351781" y="126404"/>
            <a:ext cx="8229600" cy="398463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dirty="0">
                <a:solidFill>
                  <a:schemeClr val="bg2"/>
                </a:solidFill>
              </a:rPr>
              <a:t>Attuazione di GOL: principali risultati raggiunti</a:t>
            </a:r>
            <a:endParaRPr lang="it-IT" i="1" dirty="0">
              <a:solidFill>
                <a:schemeClr val="bg2"/>
              </a:solidFill>
            </a:endParaRPr>
          </a:p>
        </p:txBody>
      </p:sp>
      <p:pic>
        <p:nvPicPr>
          <p:cNvPr id="54" name="Immagine 53" descr="Immagine che contiene testo, Blu elettrico, Carattere, blu&#10;&#10;Il contenuto generato dall'IA potrebbe non essere corretto.">
            <a:extLst>
              <a:ext uri="{FF2B5EF4-FFF2-40B4-BE49-F238E27FC236}">
                <a16:creationId xmlns:a16="http://schemas.microsoft.com/office/drawing/2014/main" id="{68069BCF-E9FE-E7F2-53F7-468A457084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743836"/>
            <a:ext cx="1291771" cy="399664"/>
          </a:xfrm>
          <a:prstGeom prst="rect">
            <a:avLst/>
          </a:prstGeom>
        </p:spPr>
      </p:pic>
      <p:pic>
        <p:nvPicPr>
          <p:cNvPr id="61" name="Immagine 60">
            <a:extLst>
              <a:ext uri="{FF2B5EF4-FFF2-40B4-BE49-F238E27FC236}">
                <a16:creationId xmlns:a16="http://schemas.microsoft.com/office/drawing/2014/main" id="{09785026-3549-8BB2-8F9D-1024DD68A1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8533" y="4755694"/>
            <a:ext cx="334176" cy="375948"/>
          </a:xfrm>
          <a:prstGeom prst="rect">
            <a:avLst/>
          </a:prstGeom>
        </p:spPr>
      </p:pic>
      <p:pic>
        <p:nvPicPr>
          <p:cNvPr id="1025" name="Immagine 1024">
            <a:extLst>
              <a:ext uri="{FF2B5EF4-FFF2-40B4-BE49-F238E27FC236}">
                <a16:creationId xmlns:a16="http://schemas.microsoft.com/office/drawing/2014/main" id="{2F75D958-C826-2738-A660-0BB1A8E8CB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8024" y="4755693"/>
            <a:ext cx="533474" cy="375949"/>
          </a:xfrm>
          <a:prstGeom prst="rect">
            <a:avLst/>
          </a:prstGeom>
        </p:spPr>
      </p:pic>
      <p:pic>
        <p:nvPicPr>
          <p:cNvPr id="1027" name="Immagine 1026">
            <a:extLst>
              <a:ext uri="{FF2B5EF4-FFF2-40B4-BE49-F238E27FC236}">
                <a16:creationId xmlns:a16="http://schemas.microsoft.com/office/drawing/2014/main" id="{B5364F06-5012-7DB6-80A4-FCB630101A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2715" y="4755693"/>
            <a:ext cx="1043442" cy="370810"/>
          </a:xfrm>
          <a:prstGeom prst="rect">
            <a:avLst/>
          </a:prstGeom>
        </p:spPr>
      </p:pic>
      <p:pic>
        <p:nvPicPr>
          <p:cNvPr id="1031" name="Immagine 1030">
            <a:extLst>
              <a:ext uri="{FF2B5EF4-FFF2-40B4-BE49-F238E27FC236}">
                <a16:creationId xmlns:a16="http://schemas.microsoft.com/office/drawing/2014/main" id="{2FEA7274-7E5B-5418-089A-89627C09DE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40359" y="4774238"/>
            <a:ext cx="574445" cy="3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03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B1A39-8C4F-9E9C-5FD5-042FD5D4F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40E0065-2C40-EB8A-98A0-61A4AFDB4D8E}"/>
              </a:ext>
            </a:extLst>
          </p:cNvPr>
          <p:cNvSpPr/>
          <p:nvPr/>
        </p:nvSpPr>
        <p:spPr>
          <a:xfrm>
            <a:off x="2060918" y="1231592"/>
            <a:ext cx="5146454" cy="730708"/>
          </a:xfrm>
          <a:prstGeom prst="roundRect">
            <a:avLst/>
          </a:prstGeom>
          <a:solidFill>
            <a:schemeClr val="bg1"/>
          </a:solidFill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12577D6-8297-3C58-D0C4-24FF7F0D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C25C678E-4F8A-3F41-9C87-B58FCDFA0442}" type="slidenum">
              <a:rPr lang="it-IT">
                <a:solidFill>
                  <a:srgbClr val="3C3C3B"/>
                </a:solidFill>
              </a:rPr>
              <a:pPr defTabSz="457189">
                <a:defRPr/>
              </a:pPr>
              <a:t>3</a:t>
            </a:fld>
            <a:endParaRPr lang="it-IT">
              <a:solidFill>
                <a:srgbClr val="3C3C3B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1183F4A-566A-D5D3-0F65-963DAD9D1152}"/>
              </a:ext>
            </a:extLst>
          </p:cNvPr>
          <p:cNvSpPr txBox="1"/>
          <p:nvPr/>
        </p:nvSpPr>
        <p:spPr>
          <a:xfrm>
            <a:off x="3050764" y="1421678"/>
            <a:ext cx="14894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2"/>
                </a:solidFill>
              </a:rPr>
              <a:t> 352.638</a:t>
            </a:r>
            <a:endParaRPr lang="it-IT" dirty="0">
              <a:solidFill>
                <a:schemeClr val="bg2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17D46D-A428-57CE-384A-0FAAD9D125A4}"/>
              </a:ext>
            </a:extLst>
          </p:cNvPr>
          <p:cNvSpPr txBox="1"/>
          <p:nvPr/>
        </p:nvSpPr>
        <p:spPr>
          <a:xfrm>
            <a:off x="4087156" y="1366730"/>
            <a:ext cx="282763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b="1" dirty="0"/>
              <a:t>Soggetti che hanno avviato un percorso GOL</a:t>
            </a:r>
          </a:p>
        </p:txBody>
      </p:sp>
      <p:pic>
        <p:nvPicPr>
          <p:cNvPr id="57" name="Picture 2" descr="Roadmap ">
            <a:extLst>
              <a:ext uri="{FF2B5EF4-FFF2-40B4-BE49-F238E27FC236}">
                <a16:creationId xmlns:a16="http://schemas.microsoft.com/office/drawing/2014/main" id="{9976D041-9347-8F4F-8445-05EE9626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213" y="1247563"/>
            <a:ext cx="733986" cy="7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E4E5E87-2336-19FA-3194-58C503977146}"/>
              </a:ext>
            </a:extLst>
          </p:cNvPr>
          <p:cNvSpPr txBox="1">
            <a:spLocks/>
          </p:cNvSpPr>
          <p:nvPr/>
        </p:nvSpPr>
        <p:spPr>
          <a:xfrm>
            <a:off x="351781" y="126404"/>
            <a:ext cx="8229600" cy="398463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dirty="0">
                <a:solidFill>
                  <a:schemeClr val="bg2"/>
                </a:solidFill>
              </a:rPr>
              <a:t>Percorsi avviati in GOL (Doti GOL attivate)</a:t>
            </a:r>
            <a:endParaRPr lang="it-IT" i="1" dirty="0">
              <a:solidFill>
                <a:schemeClr val="bg2"/>
              </a:solidFill>
            </a:endParaRP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2FAC7146-7B8C-9671-4E0A-83385577B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920258"/>
              </p:ext>
            </p:extLst>
          </p:nvPr>
        </p:nvGraphicFramePr>
        <p:xfrm>
          <a:off x="457200" y="3018105"/>
          <a:ext cx="8499964" cy="129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8647C9-69DA-2BFD-7C70-2A0B4710C887}"/>
              </a:ext>
            </a:extLst>
          </p:cNvPr>
          <p:cNvSpPr txBox="1"/>
          <p:nvPr/>
        </p:nvSpPr>
        <p:spPr>
          <a:xfrm>
            <a:off x="519345" y="2336314"/>
            <a:ext cx="822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La distribuzione per annualità evidenzia un </a:t>
            </a:r>
            <a:r>
              <a:rPr lang="it-IT" sz="1400" b="1" dirty="0">
                <a:solidFill>
                  <a:schemeClr val="bg2"/>
                </a:solidFill>
              </a:rPr>
              <a:t>andamento costantemente crescente</a:t>
            </a:r>
            <a:r>
              <a:rPr lang="it-IT" sz="1400" dirty="0">
                <a:solidFill>
                  <a:schemeClr val="bg2"/>
                </a:solidFill>
              </a:rPr>
              <a:t> </a:t>
            </a:r>
            <a:r>
              <a:rPr lang="it-IT" sz="1400" dirty="0"/>
              <a:t>della misura</a:t>
            </a:r>
            <a:endParaRPr lang="it-IT" sz="1400" dirty="0">
              <a:latin typeface="+mj-lt"/>
            </a:endParaRPr>
          </a:p>
        </p:txBody>
      </p:sp>
      <p:pic>
        <p:nvPicPr>
          <p:cNvPr id="16" name="Immagine 15" descr="Immagine che contiene testo, Blu elettrico, Carattere, blu&#10;&#10;Il contenuto generato dall'IA potrebbe non essere corretto.">
            <a:extLst>
              <a:ext uri="{FF2B5EF4-FFF2-40B4-BE49-F238E27FC236}">
                <a16:creationId xmlns:a16="http://schemas.microsoft.com/office/drawing/2014/main" id="{269244B5-A55D-09D7-5B17-90F404C53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4743836"/>
            <a:ext cx="1291771" cy="39966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23EFAE6-96FD-0928-81A2-DAD7EDACA4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533" y="4755694"/>
            <a:ext cx="334176" cy="37594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877E761-5FCB-F3A0-D868-21A6BF7C77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08024" y="4755693"/>
            <a:ext cx="533474" cy="375949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3F8368A5-FDD5-D6AE-A92F-FB100B638D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92715" y="4755693"/>
            <a:ext cx="1043442" cy="37081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3653102-D000-1825-34A3-3B58C7FA98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0359" y="4774238"/>
            <a:ext cx="574445" cy="33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7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75C31-CC9F-FC27-BAF7-434F6E98D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287E090-EAFE-79CD-1E7B-2113E3E84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C25C678E-4F8A-3F41-9C87-B58FCDFA0442}" type="slidenum">
              <a:rPr lang="it-IT">
                <a:solidFill>
                  <a:srgbClr val="3C3C3B"/>
                </a:solidFill>
              </a:rPr>
              <a:pPr defTabSz="457189">
                <a:defRPr/>
              </a:pPr>
              <a:t>4</a:t>
            </a:fld>
            <a:endParaRPr lang="it-IT">
              <a:solidFill>
                <a:srgbClr val="3C3C3B"/>
              </a:solidFill>
            </a:endParaRPr>
          </a:p>
        </p:txBody>
      </p:sp>
      <p:pic>
        <p:nvPicPr>
          <p:cNvPr id="12" name="Immagine 11" descr="Immagine che contiene testo, Blu elettrico, Carattere, blu&#10;&#10;Il contenuto generato dall'IA potrebbe non essere corretto.">
            <a:extLst>
              <a:ext uri="{FF2B5EF4-FFF2-40B4-BE49-F238E27FC236}">
                <a16:creationId xmlns:a16="http://schemas.microsoft.com/office/drawing/2014/main" id="{1B4A2EF6-F2B7-94B1-407C-BD0DEFD8F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43836"/>
            <a:ext cx="1291771" cy="39966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ED9C107-57E2-E82F-8157-6533C79D8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533" y="4755694"/>
            <a:ext cx="334176" cy="37594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3DC80B4-0DDC-899D-63AE-0C930F03B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024" y="4755693"/>
            <a:ext cx="533474" cy="37594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511A606-6121-DCDE-D4F9-6D2A61922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715" y="4755693"/>
            <a:ext cx="1043442" cy="37081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AF0E60C-B3D9-0174-05A4-32FE4E4B7B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9" y="4774238"/>
            <a:ext cx="574445" cy="33885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C8E9BC85-8E18-1F88-7589-EFF1C0629A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753" y="203663"/>
            <a:ext cx="8935580" cy="42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21EE5-15CA-173B-6DA2-6FF6E2340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B9BC351-0252-0A12-1D76-83B84324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C25C678E-4F8A-3F41-9C87-B58FCDFA0442}" type="slidenum">
              <a:rPr lang="it-IT">
                <a:solidFill>
                  <a:srgbClr val="3C3C3B"/>
                </a:solidFill>
              </a:rPr>
              <a:pPr defTabSz="457189">
                <a:defRPr/>
              </a:pPr>
              <a:t>5</a:t>
            </a:fld>
            <a:endParaRPr lang="it-IT">
              <a:solidFill>
                <a:srgbClr val="3C3C3B"/>
              </a:solidFill>
            </a:endParaRPr>
          </a:p>
        </p:txBody>
      </p:sp>
      <p:pic>
        <p:nvPicPr>
          <p:cNvPr id="12" name="Immagine 11" descr="Immagine che contiene testo, Blu elettrico, Carattere, blu&#10;&#10;Il contenuto generato dall'IA potrebbe non essere corretto.">
            <a:extLst>
              <a:ext uri="{FF2B5EF4-FFF2-40B4-BE49-F238E27FC236}">
                <a16:creationId xmlns:a16="http://schemas.microsoft.com/office/drawing/2014/main" id="{D2894109-3EC1-26C7-47C5-00E73DD19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43836"/>
            <a:ext cx="1291771" cy="39966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24C1418-172F-8034-672B-C8DA89F36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533" y="4755694"/>
            <a:ext cx="334176" cy="37594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FB0EFE90-3A59-017B-EA01-1C1F4D44D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024" y="4755693"/>
            <a:ext cx="533474" cy="37594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E92DA5C-E8DF-BE4E-A08C-5943B1B0C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2715" y="4755693"/>
            <a:ext cx="1043442" cy="37081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CF51CC5-29CA-128A-835B-3C494E189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359" y="4774238"/>
            <a:ext cx="574445" cy="338858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8C8B7251-DCC0-71D5-B1AB-405460D864CF}"/>
              </a:ext>
            </a:extLst>
          </p:cNvPr>
          <p:cNvSpPr txBox="1">
            <a:spLocks/>
          </p:cNvSpPr>
          <p:nvPr/>
        </p:nvSpPr>
        <p:spPr>
          <a:xfrm>
            <a:off x="351781" y="126404"/>
            <a:ext cx="8229600" cy="398463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i="1" dirty="0">
                <a:solidFill>
                  <a:schemeClr val="bg2"/>
                </a:solidFill>
              </a:rPr>
              <a:t>Volumi finanziari in prenotazione e in richiesta </a:t>
            </a:r>
            <a:r>
              <a:rPr lang="it-IT" i="1">
                <a:solidFill>
                  <a:schemeClr val="bg2"/>
                </a:solidFill>
              </a:rPr>
              <a:t>di liquidazione</a:t>
            </a:r>
            <a:endParaRPr lang="it-IT" i="1" dirty="0">
              <a:solidFill>
                <a:schemeClr val="bg2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D79979-A1C4-BC5B-F376-AF41606EDF88}"/>
              </a:ext>
            </a:extLst>
          </p:cNvPr>
          <p:cNvSpPr txBox="1"/>
          <p:nvPr/>
        </p:nvSpPr>
        <p:spPr>
          <a:xfrm>
            <a:off x="308682" y="3699330"/>
            <a:ext cx="8483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>
                <a:latin typeface="+mj-lt"/>
              </a:rPr>
              <a:t>All’8 giugno 2026 sono stati </a:t>
            </a:r>
            <a:r>
              <a:rPr lang="it-IT" sz="1400" b="1" dirty="0">
                <a:latin typeface="+mj-lt"/>
              </a:rPr>
              <a:t>liquidati complessivamente 264.609.742,81 €</a:t>
            </a:r>
            <a:r>
              <a:rPr lang="it-IT" sz="1400" dirty="0">
                <a:latin typeface="+mj-lt"/>
              </a:rPr>
              <a:t>, di cui  204.127.635,27 € per i servizi di formazione e 60.482.107,54  € per i servizi al lavoro.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53019E3-FE5E-11FA-8585-4BC1667113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781" y="998600"/>
            <a:ext cx="4061942" cy="244148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1EFAE7A-480E-79F8-5ECC-6A6CF695A8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0279" y="998599"/>
            <a:ext cx="4061940" cy="2441487"/>
          </a:xfrm>
          <a:prstGeom prst="rect">
            <a:avLst/>
          </a:prstGeom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3ECD00D-130C-5357-EF6D-7DC643B27C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6019"/>
              </p:ext>
            </p:extLst>
          </p:nvPr>
        </p:nvGraphicFramePr>
        <p:xfrm>
          <a:off x="6828181" y="2392045"/>
          <a:ext cx="417471" cy="1797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471">
                  <a:extLst>
                    <a:ext uri="{9D8B030D-6E8A-4147-A177-3AD203B41FA5}">
                      <a16:colId xmlns:a16="http://schemas.microsoft.com/office/drawing/2014/main" val="4265369618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77,14%</a:t>
                      </a:r>
                      <a:endParaRPr lang="it-IT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045299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D1CDCD0-8989-79A0-5247-7813EF28E301}"/>
              </a:ext>
            </a:extLst>
          </p:cNvPr>
          <p:cNvSpPr txBox="1"/>
          <p:nvPr/>
        </p:nvSpPr>
        <p:spPr>
          <a:xfrm>
            <a:off x="6225448" y="2004376"/>
            <a:ext cx="5829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</a:rPr>
              <a:t>22,86%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9CE48B1-B25C-4243-E2AE-7B3F56B8E8BD}"/>
              </a:ext>
            </a:extLst>
          </p:cNvPr>
          <p:cNvSpPr txBox="1"/>
          <p:nvPr/>
        </p:nvSpPr>
        <p:spPr>
          <a:xfrm>
            <a:off x="1807451" y="2659118"/>
            <a:ext cx="5554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</a:rPr>
              <a:t>35,07%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4ECCEB8-5814-FC41-3202-5CCFE0939FE3}"/>
              </a:ext>
            </a:extLst>
          </p:cNvPr>
          <p:cNvSpPr txBox="1"/>
          <p:nvPr/>
        </p:nvSpPr>
        <p:spPr>
          <a:xfrm>
            <a:off x="3275838" y="2327088"/>
            <a:ext cx="5554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</a:rPr>
              <a:t>64,93%</a:t>
            </a:r>
          </a:p>
        </p:txBody>
      </p:sp>
    </p:spTree>
    <p:extLst>
      <p:ext uri="{BB962C8B-B14F-4D97-AF65-F5344CB8AC3E}">
        <p14:creationId xmlns:p14="http://schemas.microsoft.com/office/powerpoint/2010/main" val="398339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6C875-40D4-EF66-1FBA-F1FFE7577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DAF867-FDDE-B4A8-9133-639C769E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66" y="3586839"/>
            <a:ext cx="6214768" cy="317501"/>
          </a:xfrm>
        </p:spPr>
        <p:txBody>
          <a:bodyPr/>
          <a:lstStyle/>
          <a:p>
            <a:r>
              <a:rPr lang="it-IT" sz="2400" dirty="0">
                <a:latin typeface="Helvetica" panose="020B0604020202020204" pitchFamily="34" charset="0"/>
                <a:cs typeface="Helvetica" panose="020B0604020202020204" pitchFamily="34" charset="0"/>
              </a:rPr>
              <a:t>Dote Inserimento Lavorativo - DIL</a:t>
            </a:r>
            <a:br>
              <a:rPr lang="it-IT" sz="20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br>
              <a:rPr lang="it-IT" i="1" dirty="0"/>
            </a:br>
            <a:r>
              <a:rPr lang="it-IT" i="1" dirty="0"/>
              <a:t> </a:t>
            </a:r>
            <a:br>
              <a:rPr lang="it-IT" dirty="0"/>
            </a:b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186100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E8C69-8CAF-8153-EF4C-3BCC60B0E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FA1FA9B1-9910-79C8-30E6-5BF8C609F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60" y="200288"/>
            <a:ext cx="6947052" cy="3088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297A38"/>
                </a:solidFill>
              </a:rPr>
              <a:t>Politiche attive del lavoro – Storico risorse stanziate </a:t>
            </a:r>
          </a:p>
        </p:txBody>
      </p:sp>
      <p:sp>
        <p:nvSpPr>
          <p:cNvPr id="8" name="Freccia a pentagono 7">
            <a:extLst>
              <a:ext uri="{FF2B5EF4-FFF2-40B4-BE49-F238E27FC236}">
                <a16:creationId xmlns:a16="http://schemas.microsoft.com/office/drawing/2014/main" id="{3E3D9132-F4EC-A734-89F3-23EB152E2F8C}"/>
              </a:ext>
            </a:extLst>
          </p:cNvPr>
          <p:cNvSpPr/>
          <p:nvPr/>
        </p:nvSpPr>
        <p:spPr>
          <a:xfrm>
            <a:off x="1159326" y="2731583"/>
            <a:ext cx="7010401" cy="876249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Giugno 2022 – Giugno 2026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Dotazione Finanziaria di GOL - compreso Duale GOL - (PNRR) 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12 Milioni/Mese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Finanziamento totale 579.000.000 €</a:t>
            </a:r>
          </a:p>
        </p:txBody>
      </p:sp>
      <p:sp>
        <p:nvSpPr>
          <p:cNvPr id="9" name="Freccia a pentagono 8">
            <a:extLst>
              <a:ext uri="{FF2B5EF4-FFF2-40B4-BE49-F238E27FC236}">
                <a16:creationId xmlns:a16="http://schemas.microsoft.com/office/drawing/2014/main" id="{5CF8B0EE-9AA1-A304-61B4-843F255696D3}"/>
              </a:ext>
            </a:extLst>
          </p:cNvPr>
          <p:cNvSpPr/>
          <p:nvPr/>
        </p:nvSpPr>
        <p:spPr>
          <a:xfrm>
            <a:off x="1159325" y="1705002"/>
            <a:ext cx="7010401" cy="876249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/>
              </a:solidFill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2019 – 2023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 Dotazione Finanziaria di Garanzia Giovani (FASE 2) 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Finanziamento totale 99.708.291,78 €</a:t>
            </a:r>
          </a:p>
          <a:p>
            <a:pPr algn="ctr"/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Freccia a pentagono 14">
            <a:extLst>
              <a:ext uri="{FF2B5EF4-FFF2-40B4-BE49-F238E27FC236}">
                <a16:creationId xmlns:a16="http://schemas.microsoft.com/office/drawing/2014/main" id="{4D89AF1E-9E5A-F869-98E1-63ADCB213EAE}"/>
              </a:ext>
            </a:extLst>
          </p:cNvPr>
          <p:cNvSpPr/>
          <p:nvPr/>
        </p:nvSpPr>
        <p:spPr>
          <a:xfrm>
            <a:off x="1159326" y="3758164"/>
            <a:ext cx="7010401" cy="876249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Luglio 2026 – Dicembre 2026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Dotazione Finanziaria di DIL (FSE +)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6 Milioni/Mese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Finanziamento totale 36.000.000 € </a:t>
            </a:r>
          </a:p>
        </p:txBody>
      </p:sp>
      <p:sp>
        <p:nvSpPr>
          <p:cNvPr id="16" name="Freccia a pentagono 15">
            <a:extLst>
              <a:ext uri="{FF2B5EF4-FFF2-40B4-BE49-F238E27FC236}">
                <a16:creationId xmlns:a16="http://schemas.microsoft.com/office/drawing/2014/main" id="{AC5922F6-85B7-4214-F32F-7810820C365A}"/>
              </a:ext>
            </a:extLst>
          </p:cNvPr>
          <p:cNvSpPr/>
          <p:nvPr/>
        </p:nvSpPr>
        <p:spPr>
          <a:xfrm>
            <a:off x="1159325" y="678421"/>
            <a:ext cx="7010401" cy="876249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>
              <a:solidFill>
                <a:schemeClr val="tx1"/>
              </a:solidFill>
            </a:endParaRP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2016 – 2021</a:t>
            </a:r>
          </a:p>
          <a:p>
            <a:pPr algn="ctr"/>
            <a:r>
              <a:rPr lang="it-IT" sz="1400" dirty="0">
                <a:solidFill>
                  <a:schemeClr val="tx1"/>
                </a:solidFill>
              </a:rPr>
              <a:t> Dotazione Finanziaria di DUL (risorse autonome e FSE)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3 Milioni/Mese</a:t>
            </a:r>
          </a:p>
          <a:p>
            <a:pPr algn="ctr"/>
            <a:r>
              <a:rPr lang="it-IT" sz="1400" b="1" dirty="0">
                <a:solidFill>
                  <a:schemeClr val="tx1"/>
                </a:solidFill>
              </a:rPr>
              <a:t>Finanziamento totale 212.000.000 €</a:t>
            </a:r>
          </a:p>
          <a:p>
            <a:pPr algn="ctr"/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4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12DA3-9DB1-0738-B847-0DB012C63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FC3345ED-1E7C-944B-3640-90632E5FA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60" y="200288"/>
            <a:ext cx="6947052" cy="30880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297A38"/>
                </a:solidFill>
              </a:rPr>
              <a:t>Dote Inserimento Lavoro – DIL</a:t>
            </a:r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56BEC6CE-A9B9-E091-56B3-9C5D90EAB3BA}"/>
              </a:ext>
            </a:extLst>
          </p:cNvPr>
          <p:cNvSpPr txBox="1">
            <a:spLocks/>
          </p:cNvSpPr>
          <p:nvPr/>
        </p:nvSpPr>
        <p:spPr>
          <a:xfrm>
            <a:off x="361207" y="662909"/>
            <a:ext cx="8421587" cy="571193"/>
          </a:xfrm>
          <a:prstGeom prst="rect">
            <a:avLst/>
          </a:prstGeom>
        </p:spPr>
        <p:txBody>
          <a:bodyPr vert="horz" lIns="0" tIns="34290" rIns="68580" bIns="34290" rtlCol="0" anchor="t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just" defTabSz="342892">
              <a:lnSpc>
                <a:spcPct val="115000"/>
              </a:lnSpc>
              <a:spcBef>
                <a:spcPts val="450"/>
              </a:spcBef>
            </a:pPr>
            <a:r>
              <a:rPr lang="it-IT" sz="975" b="0" dirty="0">
                <a:solidFill>
                  <a:srgbClr val="3C3C3B"/>
                </a:solidFill>
                <a:latin typeface="+mj-lt"/>
                <a:cs typeface="Helvetica" panose="020B0604020202020204" pitchFamily="34" charset="0"/>
              </a:rPr>
              <a:t>Concluso il Programma GOL e in attesa del Nuovo Modello di Politiche del Lavoro nel 2027, Regione Lombardia intende </a:t>
            </a:r>
            <a:r>
              <a:rPr lang="it-IT" sz="975" dirty="0">
                <a:solidFill>
                  <a:srgbClr val="3C3C3B"/>
                </a:solidFill>
                <a:latin typeface="+mj-lt"/>
                <a:cs typeface="Helvetica" panose="020B0604020202020204" pitchFamily="34" charset="0"/>
              </a:rPr>
              <a:t>dare continuità alla proprie politiche attive </a:t>
            </a:r>
            <a:r>
              <a:rPr lang="it-IT" sz="975" b="0" dirty="0">
                <a:solidFill>
                  <a:srgbClr val="3C3C3B"/>
                </a:solidFill>
                <a:latin typeface="+mj-lt"/>
                <a:cs typeface="Helvetica" panose="020B0604020202020204" pitchFamily="34" charset="0"/>
              </a:rPr>
              <a:t>tramite la misura “</a:t>
            </a:r>
            <a:r>
              <a:rPr lang="it-IT" sz="975" dirty="0">
                <a:solidFill>
                  <a:srgbClr val="3C3C3B"/>
                </a:solidFill>
                <a:latin typeface="+mj-lt"/>
                <a:cs typeface="Helvetica" panose="020B0604020202020204" pitchFamily="34" charset="0"/>
              </a:rPr>
              <a:t>Dote Inserimento Lavorativo – DIL</a:t>
            </a:r>
            <a:r>
              <a:rPr lang="it-IT" sz="975" b="0" dirty="0">
                <a:solidFill>
                  <a:srgbClr val="3C3C3B"/>
                </a:solidFill>
                <a:latin typeface="+mj-lt"/>
                <a:cs typeface="Helvetica" panose="020B0604020202020204" pitchFamily="34" charset="0"/>
              </a:rPr>
              <a:t>”, che </a:t>
            </a:r>
            <a:r>
              <a:rPr lang="it-IT" sz="975" dirty="0">
                <a:solidFill>
                  <a:srgbClr val="3C3C3B"/>
                </a:solidFill>
                <a:latin typeface="+mj-lt"/>
                <a:cs typeface="Helvetica" panose="020B0604020202020204" pitchFamily="34" charset="0"/>
              </a:rPr>
              <a:t>conferma il modello dotale.</a:t>
            </a:r>
            <a:endParaRPr lang="it-IT" sz="975" b="0" dirty="0">
              <a:solidFill>
                <a:srgbClr val="3C3C3B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" name="Segnaposto contenuto 12">
            <a:extLst>
              <a:ext uri="{FF2B5EF4-FFF2-40B4-BE49-F238E27FC236}">
                <a16:creationId xmlns:a16="http://schemas.microsoft.com/office/drawing/2014/main" id="{EE6D8440-AEEF-FE74-F221-DEF93472F844}"/>
              </a:ext>
            </a:extLst>
          </p:cNvPr>
          <p:cNvSpPr txBox="1">
            <a:spLocks/>
          </p:cNvSpPr>
          <p:nvPr/>
        </p:nvSpPr>
        <p:spPr>
          <a:xfrm>
            <a:off x="6764793" y="1386618"/>
            <a:ext cx="1249732" cy="1689343"/>
          </a:xfrm>
          <a:prstGeom prst="rect">
            <a:avLst/>
          </a:prstGeom>
        </p:spPr>
        <p:txBody>
          <a:bodyPr/>
          <a:lstStyle>
            <a:lvl1pPr marL="135731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03622" indent="-136922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70322" indent="-135731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•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933450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–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201341" indent="-130969" algn="l" defTabSz="3429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bg2"/>
              </a:buClr>
              <a:buFont typeface="Arial"/>
              <a:buChar char="»"/>
              <a:tabLst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892">
              <a:buClr>
                <a:srgbClr val="00803F"/>
              </a:buClr>
              <a:buNone/>
            </a:pPr>
            <a:endParaRPr lang="it-IT" sz="1013" i="1">
              <a:solidFill>
                <a:srgbClr val="3C3C3B">
                  <a:lumMod val="50000"/>
                </a:srgbClr>
              </a:solidFill>
              <a:latin typeface="Titillium Web" panose="000005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E55B16D-6AEC-D39E-B9C4-4B90A222FFC1}"/>
              </a:ext>
            </a:extLst>
          </p:cNvPr>
          <p:cNvGrpSpPr/>
          <p:nvPr/>
        </p:nvGrpSpPr>
        <p:grpSpPr>
          <a:xfrm>
            <a:off x="323780" y="3021448"/>
            <a:ext cx="8392260" cy="618293"/>
            <a:chOff x="431707" y="4431370"/>
            <a:chExt cx="11189680" cy="824391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212540F4-FF36-9B33-FA1D-34691614068B}"/>
                </a:ext>
              </a:extLst>
            </p:cNvPr>
            <p:cNvSpPr/>
            <p:nvPr/>
          </p:nvSpPr>
          <p:spPr>
            <a:xfrm>
              <a:off x="719707" y="4431370"/>
              <a:ext cx="10901680" cy="8243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9000" algn="just"/>
              <a:r>
                <a:rPr lang="it-IT" sz="975" dirty="0">
                  <a:solidFill>
                    <a:schemeClr val="tx1"/>
                  </a:solidFill>
                  <a:cs typeface="Helvetica" panose="020B0604020202020204" pitchFamily="34" charset="0"/>
                </a:rPr>
                <a:t>Successivamente ad un </a:t>
              </a:r>
              <a:r>
                <a:rPr lang="it-IT" sz="975" b="1" dirty="0">
                  <a:solidFill>
                    <a:schemeClr val="tx1"/>
                  </a:solidFill>
                  <a:cs typeface="Helvetica" panose="020B0604020202020204" pitchFamily="34" charset="0"/>
                </a:rPr>
                <a:t>assessment,</a:t>
              </a:r>
              <a:r>
                <a:rPr lang="it-IT" sz="975" dirty="0">
                  <a:solidFill>
                    <a:schemeClr val="tx1"/>
                  </a:solidFill>
                  <a:cs typeface="Helvetica" panose="020B0604020202020204" pitchFamily="34" charset="0"/>
                </a:rPr>
                <a:t> la persona viene associata ad uno dei </a:t>
              </a:r>
              <a:r>
                <a:rPr lang="it-IT" sz="975" b="1" dirty="0">
                  <a:solidFill>
                    <a:schemeClr val="tx1"/>
                  </a:solidFill>
                  <a:cs typeface="Helvetica" panose="020B0604020202020204" pitchFamily="34" charset="0"/>
                </a:rPr>
                <a:t>4 percorsi di politica attiva</a:t>
              </a:r>
              <a:r>
                <a:rPr lang="it-IT" sz="975" dirty="0">
                  <a:solidFill>
                    <a:schemeClr val="tx1"/>
                  </a:solidFill>
                  <a:cs typeface="Helvetica" panose="020B0604020202020204" pitchFamily="34" charset="0"/>
                </a:rPr>
                <a:t>. </a:t>
              </a:r>
            </a:p>
            <a:p>
              <a:pPr marL="189000" algn="just"/>
              <a:r>
                <a:rPr lang="it-IT" sz="975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I </a:t>
              </a:r>
              <a:r>
                <a:rPr lang="it-IT" sz="975" b="1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servizi</a:t>
              </a:r>
              <a:r>
                <a:rPr lang="it-IT" sz="975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, per ciascun percorso, devono essere </a:t>
              </a:r>
              <a:r>
                <a:rPr lang="it-IT" sz="975" b="1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erogati entro la durata massima di 6 mesi</a:t>
              </a:r>
              <a:r>
                <a:rPr lang="it-IT" sz="975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 e al termine della prima dote </a:t>
              </a:r>
              <a:r>
                <a:rPr lang="it-IT" sz="975" b="1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non è possibile attivare nuove doti</a:t>
              </a:r>
              <a:r>
                <a:rPr lang="it-IT" sz="975" dirty="0">
                  <a:solidFill>
                    <a:schemeClr val="tx1">
                      <a:lumMod val="50000"/>
                    </a:schemeClr>
                  </a:solidFill>
                  <a:latin typeface="+mj-lt"/>
                </a:rPr>
                <a:t>. </a:t>
              </a:r>
            </a:p>
          </p:txBody>
        </p:sp>
        <p:pic>
          <p:nvPicPr>
            <p:cNvPr id="4" name="Graphic 22" descr="Megaphone1 with solid fill">
              <a:extLst>
                <a:ext uri="{FF2B5EF4-FFF2-40B4-BE49-F238E27FC236}">
                  <a16:creationId xmlns:a16="http://schemas.microsoft.com/office/drawing/2014/main" id="{E02F59DC-F11E-FE9A-ACE8-99B30229E2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1707" y="4529771"/>
              <a:ext cx="576000" cy="576000"/>
            </a:xfrm>
            <a:prstGeom prst="rect">
              <a:avLst/>
            </a:prstGeom>
          </p:spPr>
        </p:pic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DE134365-E4D9-62E4-B32E-F011F2AC0191}"/>
              </a:ext>
            </a:extLst>
          </p:cNvPr>
          <p:cNvGrpSpPr/>
          <p:nvPr/>
        </p:nvGrpSpPr>
        <p:grpSpPr>
          <a:xfrm>
            <a:off x="539780" y="1892650"/>
            <a:ext cx="8176260" cy="810482"/>
            <a:chOff x="719707" y="4644623"/>
            <a:chExt cx="10901680" cy="1080643"/>
          </a:xfrm>
        </p:grpSpPr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856ED336-0090-8B38-8599-10F31178EC00}"/>
                </a:ext>
              </a:extLst>
            </p:cNvPr>
            <p:cNvSpPr/>
            <p:nvPr/>
          </p:nvSpPr>
          <p:spPr>
            <a:xfrm>
              <a:off x="719707" y="4644623"/>
              <a:ext cx="10901680" cy="1080643"/>
            </a:xfrm>
            <a:prstGeom prst="rect">
              <a:avLst/>
            </a:prstGeom>
            <a:noFill/>
            <a:ln w="19050">
              <a:solidFill>
                <a:srgbClr val="297A38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Aft>
                  <a:spcPts val="450"/>
                </a:spcAft>
              </a:pPr>
              <a:r>
                <a:rPr lang="it-IT" sz="975" b="1" dirty="0">
                  <a:solidFill>
                    <a:schemeClr val="tx1"/>
                  </a:solidFill>
                </a:rPr>
                <a:t>DESTINATARI: </a:t>
              </a: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tutti i </a:t>
              </a:r>
              <a:r>
                <a:rPr lang="it-IT" sz="975" b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disoccupati residenti </a:t>
              </a: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e/o </a:t>
              </a:r>
              <a:r>
                <a:rPr lang="it-IT" sz="975" b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domiciliati in Regione </a:t>
              </a: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Lombardia, </a:t>
              </a:r>
              <a:r>
                <a:rPr lang="it-IT" sz="975" b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esclusi:</a:t>
              </a: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 </a:t>
              </a:r>
            </a:p>
            <a:p>
              <a:pPr marL="270000" lvl="1" algn="just">
                <a:spcAft>
                  <a:spcPts val="450"/>
                </a:spcAft>
              </a:pP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soggetti che </a:t>
              </a:r>
              <a:r>
                <a:rPr lang="it-IT" sz="975" b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alla data di presentazione della domanda di dote</a:t>
              </a: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, risultano </a:t>
              </a:r>
              <a:r>
                <a:rPr lang="it-IT" sz="975" b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inseriti in altri percorsi di politica attiva </a:t>
              </a: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del lavoro. </a:t>
              </a:r>
            </a:p>
            <a:p>
              <a:pPr marL="270000" lvl="1" algn="just">
                <a:spcAft>
                  <a:spcPts val="450"/>
                </a:spcAft>
              </a:pP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soggetti che </a:t>
              </a:r>
              <a:r>
                <a:rPr lang="it-IT" sz="975" b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hanno concluso</a:t>
              </a: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, </a:t>
              </a:r>
              <a:r>
                <a:rPr lang="it-IT" sz="975" b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nei 12 mesi </a:t>
              </a: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(360 giorni da calendario) </a:t>
              </a:r>
              <a:r>
                <a:rPr lang="it-IT" sz="975" b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precedenti alla data di presentazione della anda di dote</a:t>
              </a: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, </a:t>
              </a:r>
              <a:r>
                <a:rPr lang="it-IT" sz="975" b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un percorso </a:t>
              </a: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di politica attiva </a:t>
              </a:r>
              <a:r>
                <a:rPr lang="it-IT" sz="975" b="1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nell’ambito del Programma GOL </a:t>
              </a:r>
              <a:r>
                <a:rPr lang="it-IT" sz="975" dirty="0">
                  <a:solidFill>
                    <a:schemeClr val="tx1"/>
                  </a:solidFill>
                  <a:latin typeface="+mj-lt"/>
                  <a:cs typeface="Helvetica" panose="020B0604020202020204" pitchFamily="34" charset="0"/>
                </a:rPr>
                <a:t>attuato in Regione Lombardia</a:t>
              </a:r>
              <a:r>
                <a:rPr lang="it-IT" sz="975" dirty="0">
                  <a:solidFill>
                    <a:schemeClr val="tx1"/>
                  </a:solidFill>
                  <a:latin typeface="+mj-lt"/>
                </a:rPr>
                <a:t>.</a:t>
              </a:r>
            </a:p>
          </p:txBody>
        </p:sp>
        <p:pic>
          <p:nvPicPr>
            <p:cNvPr id="6" name="Elemento grafico 18" descr="Chiudi con riempimento a tinta unita">
              <a:extLst>
                <a:ext uri="{FF2B5EF4-FFF2-40B4-BE49-F238E27FC236}">
                  <a16:creationId xmlns:a16="http://schemas.microsoft.com/office/drawing/2014/main" id="{A9108018-36FD-DB44-EF85-2A684566821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8229" y="4988716"/>
              <a:ext cx="232099" cy="252000"/>
            </a:xfrm>
            <a:prstGeom prst="rect">
              <a:avLst/>
            </a:prstGeom>
          </p:spPr>
        </p:pic>
        <p:pic>
          <p:nvPicPr>
            <p:cNvPr id="7" name="Elemento grafico 18" descr="Chiudi con riempimento a tinta unita">
              <a:extLst>
                <a:ext uri="{FF2B5EF4-FFF2-40B4-BE49-F238E27FC236}">
                  <a16:creationId xmlns:a16="http://schemas.microsoft.com/office/drawing/2014/main" id="{7A664F5F-6EE3-03B3-1C29-E1679912B3D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8229" y="5353273"/>
              <a:ext cx="232099" cy="252000"/>
            </a:xfrm>
            <a:prstGeom prst="rect">
              <a:avLst/>
            </a:prstGeom>
          </p:spPr>
        </p:pic>
      </p:grpSp>
      <p:sp>
        <p:nvSpPr>
          <p:cNvPr id="10" name="Rettangolo 4">
            <a:extLst>
              <a:ext uri="{FF2B5EF4-FFF2-40B4-BE49-F238E27FC236}">
                <a16:creationId xmlns:a16="http://schemas.microsoft.com/office/drawing/2014/main" id="{BD864AF5-3D44-7B44-54DD-14B57BBFB512}"/>
              </a:ext>
            </a:extLst>
          </p:cNvPr>
          <p:cNvSpPr/>
          <p:nvPr/>
        </p:nvSpPr>
        <p:spPr>
          <a:xfrm>
            <a:off x="539780" y="1226730"/>
            <a:ext cx="8176260" cy="437642"/>
          </a:xfrm>
          <a:prstGeom prst="rect">
            <a:avLst/>
          </a:prstGeom>
          <a:noFill/>
          <a:ln w="19050">
            <a:solidFill>
              <a:srgbClr val="297A38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1000" algn="just"/>
            <a:r>
              <a:rPr lang="en-US" sz="975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La </a:t>
            </a:r>
            <a:r>
              <a:rPr lang="en-US" sz="975" b="1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durata</a:t>
            </a:r>
            <a:r>
              <a:rPr lang="en-US" sz="975" b="1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della </a:t>
            </a:r>
            <a:r>
              <a:rPr lang="en-US" sz="975" b="1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misura</a:t>
            </a:r>
            <a:r>
              <a:rPr lang="en-US" sz="975" b="1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è di 6 </a:t>
            </a:r>
            <a:r>
              <a:rPr lang="en-US" sz="975" b="1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mesi</a:t>
            </a:r>
            <a:r>
              <a:rPr lang="en-US" sz="975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.</a:t>
            </a:r>
          </a:p>
          <a:p>
            <a:pPr marL="81000" algn="just"/>
            <a:r>
              <a:rPr lang="en-US" sz="975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La </a:t>
            </a:r>
            <a:r>
              <a:rPr lang="en-US" sz="975" b="1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presa in </a:t>
            </a:r>
            <a:r>
              <a:rPr lang="en-US" sz="975" b="1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carico</a:t>
            </a:r>
            <a:r>
              <a:rPr lang="en-US" sz="975" b="1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</a:t>
            </a:r>
            <a:r>
              <a:rPr lang="en-US" sz="975" b="1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dei</a:t>
            </a:r>
            <a:r>
              <a:rPr lang="en-US" sz="975" b="1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</a:t>
            </a:r>
            <a:r>
              <a:rPr lang="en-US" sz="975" b="1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destinatari</a:t>
            </a:r>
            <a:r>
              <a:rPr lang="en-US" sz="975" b="1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</a:t>
            </a:r>
            <a:r>
              <a:rPr lang="en-US" sz="975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sarà</a:t>
            </a:r>
            <a:r>
              <a:rPr lang="en-US" sz="975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</a:t>
            </a:r>
            <a:r>
              <a:rPr lang="en-US" sz="975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possibile</a:t>
            </a:r>
            <a:r>
              <a:rPr lang="en-US" sz="975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dal </a:t>
            </a:r>
            <a:r>
              <a:rPr lang="en-US" sz="975" b="1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16 </a:t>
            </a:r>
            <a:r>
              <a:rPr lang="en-US" sz="975" b="1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giugno</a:t>
            </a:r>
            <a:r>
              <a:rPr lang="en-US" sz="975" b="1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</a:t>
            </a:r>
            <a:r>
              <a:rPr lang="en-US" sz="975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e </a:t>
            </a:r>
            <a:r>
              <a:rPr lang="en-US" sz="975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l’</a:t>
            </a:r>
            <a:r>
              <a:rPr lang="en-US" sz="975" b="1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attivazione</a:t>
            </a:r>
            <a:r>
              <a:rPr lang="en-US" sz="975" b="1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delle </a:t>
            </a:r>
            <a:r>
              <a:rPr lang="en-US" sz="975" b="1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doti</a:t>
            </a:r>
            <a:r>
              <a:rPr lang="en-US" sz="975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</a:t>
            </a:r>
            <a:r>
              <a:rPr lang="en-US" sz="975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si</a:t>
            </a:r>
            <a:r>
              <a:rPr lang="en-US" sz="975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</a:t>
            </a:r>
            <a:r>
              <a:rPr lang="en-US" sz="975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potrà</a:t>
            </a:r>
            <a:r>
              <a:rPr lang="en-US" sz="975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</a:t>
            </a:r>
            <a:r>
              <a:rPr lang="en-US" sz="975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effettuare</a:t>
            </a:r>
            <a:r>
              <a:rPr lang="en-US" sz="975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</a:t>
            </a:r>
            <a:r>
              <a:rPr lang="en-US" sz="975" b="1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dal 01 </a:t>
            </a:r>
            <a:r>
              <a:rPr lang="en-US" sz="975" b="1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luglio</a:t>
            </a:r>
            <a:r>
              <a:rPr lang="en-US" sz="975" b="1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al 31 </a:t>
            </a:r>
            <a:r>
              <a:rPr lang="en-US" sz="975" b="1" dirty="0" err="1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dicembre</a:t>
            </a:r>
            <a:r>
              <a:rPr lang="en-US" sz="975" dirty="0">
                <a:solidFill>
                  <a:srgbClr val="3C3C3B"/>
                </a:solidFill>
                <a:latin typeface="+mj-lt"/>
                <a:ea typeface="+mj-ea"/>
                <a:cs typeface="Helvetica" panose="020B0604020202020204" pitchFamily="34" charset="0"/>
              </a:rPr>
              <a:t> 2026.   </a:t>
            </a:r>
            <a:endParaRPr lang="it-IT" sz="975" dirty="0">
              <a:solidFill>
                <a:srgbClr val="3C3C3B"/>
              </a:solidFill>
              <a:latin typeface="+mj-lt"/>
              <a:ea typeface="+mj-ea"/>
              <a:cs typeface="Helvetica" panose="020B0604020202020204" pitchFamily="34" charset="0"/>
            </a:endParaRPr>
          </a:p>
        </p:txBody>
      </p:sp>
      <p:pic>
        <p:nvPicPr>
          <p:cNvPr id="11" name="Immagine 15">
            <a:extLst>
              <a:ext uri="{FF2B5EF4-FFF2-40B4-BE49-F238E27FC236}">
                <a16:creationId xmlns:a16="http://schemas.microsoft.com/office/drawing/2014/main" id="{CB082F09-136F-A060-B928-B9FE72B542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87" y="1258829"/>
            <a:ext cx="351000" cy="351000"/>
          </a:xfrm>
          <a:prstGeom prst="rect">
            <a:avLst/>
          </a:prstGeom>
        </p:spPr>
      </p:pic>
      <p:grpSp>
        <p:nvGrpSpPr>
          <p:cNvPr id="17" name="Gruppo 24">
            <a:extLst>
              <a:ext uri="{FF2B5EF4-FFF2-40B4-BE49-F238E27FC236}">
                <a16:creationId xmlns:a16="http://schemas.microsoft.com/office/drawing/2014/main" id="{8BF6DC56-3C40-B500-4D9E-DA7F60B27B21}"/>
              </a:ext>
            </a:extLst>
          </p:cNvPr>
          <p:cNvGrpSpPr/>
          <p:nvPr/>
        </p:nvGrpSpPr>
        <p:grpSpPr>
          <a:xfrm>
            <a:off x="361207" y="3969536"/>
            <a:ext cx="8354834" cy="623796"/>
            <a:chOff x="481608" y="2614830"/>
            <a:chExt cx="11139779" cy="831728"/>
          </a:xfrm>
        </p:grpSpPr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96D2AE2B-B6F5-1CBD-766E-DEAE58CC039A}"/>
                </a:ext>
              </a:extLst>
            </p:cNvPr>
            <p:cNvSpPr/>
            <p:nvPr/>
          </p:nvSpPr>
          <p:spPr>
            <a:xfrm>
              <a:off x="719707" y="2614830"/>
              <a:ext cx="10901680" cy="8317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t"/>
            <a:lstStyle/>
            <a:p>
              <a:pPr marL="81000" algn="just" defTabSz="457189">
                <a:spcAft>
                  <a:spcPts val="450"/>
                </a:spcAft>
              </a:pPr>
              <a:r>
                <a:rPr lang="it-IT" sz="975" dirty="0">
                  <a:latin typeface="+mj-lt"/>
                  <a:cs typeface="Helvetica" panose="020B0604020202020204" pitchFamily="34" charset="0"/>
                </a:rPr>
                <a:t>La</a:t>
              </a:r>
              <a:r>
                <a:rPr lang="it-IT" sz="975" b="1" dirty="0">
                  <a:latin typeface="+mj-lt"/>
                  <a:cs typeface="Helvetica" panose="020B0604020202020204" pitchFamily="34" charset="0"/>
                </a:rPr>
                <a:t> DOTAZIONE FINANZIARIA </a:t>
              </a:r>
              <a:r>
                <a:rPr lang="it-IT" sz="975" dirty="0">
                  <a:latin typeface="+mj-lt"/>
                  <a:cs typeface="Helvetica" panose="020B0604020202020204" pitchFamily="34" charset="0"/>
                </a:rPr>
                <a:t>ammonta a </a:t>
              </a:r>
              <a:r>
                <a:rPr lang="it-IT" sz="975" b="1" dirty="0">
                  <a:latin typeface="+mj-lt"/>
                  <a:cs typeface="Helvetica" panose="020B0604020202020204" pitchFamily="34" charset="0"/>
                </a:rPr>
                <a:t>€ 36.000.000,00 </a:t>
              </a:r>
              <a:r>
                <a:rPr lang="it-IT" sz="975" dirty="0">
                  <a:latin typeface="+mj-lt"/>
                  <a:cs typeface="Helvetica" panose="020B0604020202020204" pitchFamily="34" charset="0"/>
                </a:rPr>
                <a:t>a valere sul PR FSE+ 21-27.</a:t>
              </a:r>
            </a:p>
            <a:p>
              <a:pPr marL="81000" algn="just"/>
              <a:r>
                <a:rPr lang="it-IT" sz="975" b="1" dirty="0">
                  <a:latin typeface="+mj-lt"/>
                  <a:cs typeface="Helvetica" panose="020B0604020202020204" pitchFamily="34" charset="0"/>
                </a:rPr>
                <a:t>Per ogni operatore </a:t>
              </a:r>
              <a:r>
                <a:rPr lang="it-IT" sz="975" dirty="0">
                  <a:latin typeface="+mj-lt"/>
                  <a:cs typeface="Helvetica" panose="020B0604020202020204" pitchFamily="34" charset="0"/>
                </a:rPr>
                <a:t>è prevista la definizione di un </a:t>
              </a:r>
              <a:r>
                <a:rPr lang="it-IT" sz="975" b="1" dirty="0">
                  <a:latin typeface="+mj-lt"/>
                  <a:cs typeface="Helvetica" panose="020B0604020202020204" pitchFamily="34" charset="0"/>
                </a:rPr>
                <a:t>budget </a:t>
              </a:r>
              <a:r>
                <a:rPr lang="it-IT" sz="975" dirty="0">
                  <a:latin typeface="+mj-lt"/>
                  <a:cs typeface="Helvetica" panose="020B0604020202020204" pitchFamily="34" charset="0"/>
                </a:rPr>
                <a:t>con il quale effettuare l’attivazione delle doti durante il periodo, </a:t>
              </a:r>
              <a:r>
                <a:rPr lang="it-IT" sz="975" b="1" dirty="0">
                  <a:latin typeface="+mj-lt"/>
                  <a:cs typeface="Helvetica" panose="020B0604020202020204" pitchFamily="34" charset="0"/>
                </a:rPr>
                <a:t>suddiviso in soglie trimestrali</a:t>
              </a:r>
              <a:r>
                <a:rPr lang="it-IT" sz="975" dirty="0">
                  <a:latin typeface="+mj-lt"/>
                  <a:cs typeface="Helvetica" panose="020B0604020202020204" pitchFamily="34" charset="0"/>
                </a:rPr>
                <a:t>. Questo sistema consente di monitorare e regolare l’accesso alle risorse finanziarie.</a:t>
              </a:r>
              <a:endParaRPr lang="it-IT" sz="975" b="1" dirty="0">
                <a:latin typeface="+mj-lt"/>
                <a:cs typeface="Helvetica" panose="020B0604020202020204" pitchFamily="34" charset="0"/>
              </a:endParaRPr>
            </a:p>
          </p:txBody>
        </p:sp>
        <p:pic>
          <p:nvPicPr>
            <p:cNvPr id="22" name="Immagine 23">
              <a:extLst>
                <a:ext uri="{FF2B5EF4-FFF2-40B4-BE49-F238E27FC236}">
                  <a16:creationId xmlns:a16="http://schemas.microsoft.com/office/drawing/2014/main" id="{A2598178-2279-D672-A391-CC8BEC3B9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1608" y="2874128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939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8A80F-6D28-424B-B22B-761B4421F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BA901F-C544-3497-8372-24AF4188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078" y="-51362"/>
            <a:ext cx="8469297" cy="564810"/>
          </a:xfrm>
        </p:spPr>
        <p:txBody>
          <a:bodyPr vert="horz" lIns="0" tIns="34290" rIns="68580" bIns="34290" rtlCol="0" anchor="b">
            <a:normAutofit/>
          </a:bodyPr>
          <a:lstStyle/>
          <a:p>
            <a:r>
              <a:rPr lang="it-IT" dirty="0">
                <a:solidFill>
                  <a:srgbClr val="297A38"/>
                </a:solidFill>
              </a:rPr>
              <a:t>Razionalizzazione dei servizi e ottimizzazione delle risorse</a:t>
            </a: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48A3D547-E1F4-364D-C7D5-0660B262E35D}"/>
              </a:ext>
            </a:extLst>
          </p:cNvPr>
          <p:cNvGrpSpPr/>
          <p:nvPr/>
        </p:nvGrpSpPr>
        <p:grpSpPr>
          <a:xfrm>
            <a:off x="382078" y="813393"/>
            <a:ext cx="8379845" cy="3516715"/>
            <a:chOff x="509437" y="1084523"/>
            <a:chExt cx="11173126" cy="4688953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B43775AC-CBFE-0B6D-FAA9-90BC1BB0C78D}"/>
                </a:ext>
              </a:extLst>
            </p:cNvPr>
            <p:cNvGrpSpPr/>
            <p:nvPr/>
          </p:nvGrpSpPr>
          <p:grpSpPr>
            <a:xfrm>
              <a:off x="509437" y="1084523"/>
              <a:ext cx="2340000" cy="4688953"/>
              <a:chOff x="509437" y="1084523"/>
              <a:chExt cx="2340000" cy="4688953"/>
            </a:xfrm>
          </p:grpSpPr>
          <p:sp>
            <p:nvSpPr>
              <p:cNvPr id="4" name="CasellaDiTesto 16">
                <a:extLst>
                  <a:ext uri="{FF2B5EF4-FFF2-40B4-BE49-F238E27FC236}">
                    <a16:creationId xmlns:a16="http://schemas.microsoft.com/office/drawing/2014/main" id="{D49425F1-5878-4CA1-6E9C-F1EC97094AFA}"/>
                  </a:ext>
                </a:extLst>
              </p:cNvPr>
              <p:cNvSpPr txBox="1"/>
              <p:nvPr/>
            </p:nvSpPr>
            <p:spPr>
              <a:xfrm>
                <a:off x="677578" y="2516978"/>
                <a:ext cx="2003719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189"/>
                <a:r>
                  <a:rPr lang="it-IT" sz="900" b="1" dirty="0">
                    <a:solidFill>
                      <a:srgbClr val="007239"/>
                    </a:solidFill>
                    <a:latin typeface="Arial" panose="020B0604020202020204"/>
                  </a:rPr>
                  <a:t>SERVIZI ELIMINATI</a:t>
                </a:r>
              </a:p>
            </p:txBody>
          </p:sp>
          <p:sp>
            <p:nvSpPr>
              <p:cNvPr id="9" name="Rectangle: Rounded Corners 45">
                <a:extLst>
                  <a:ext uri="{FF2B5EF4-FFF2-40B4-BE49-F238E27FC236}">
                    <a16:creationId xmlns:a16="http://schemas.microsoft.com/office/drawing/2014/main" id="{055F7B6D-4E50-7BFC-B9E7-A4A8C3B41F11}"/>
                  </a:ext>
                </a:extLst>
              </p:cNvPr>
              <p:cNvSpPr/>
              <p:nvPr/>
            </p:nvSpPr>
            <p:spPr>
              <a:xfrm>
                <a:off x="509437" y="2931302"/>
                <a:ext cx="2340000" cy="2842174"/>
              </a:xfrm>
              <a:prstGeom prst="roundRect">
                <a:avLst>
                  <a:gd name="adj" fmla="val 9017"/>
                </a:avLst>
              </a:prstGeom>
              <a:solidFill>
                <a:schemeClr val="tx2">
                  <a:alpha val="30000"/>
                </a:schemeClr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8585" indent="-128585" algn="just" defTabSz="457189">
                  <a:buFont typeface="Arial" panose="020B0604020202020204" pitchFamily="34" charset="0"/>
                  <a:buChar char="Ꭓ"/>
                </a:pPr>
                <a:r>
                  <a:rPr lang="it-IT" sz="1000" dirty="0">
                    <a:solidFill>
                      <a:srgbClr val="3C3C3B"/>
                    </a:solidFill>
                    <a:latin typeface="Arial" panose="020B0604020202020204"/>
                  </a:rPr>
                  <a:t>Promozione e attivazione del tirocinio (salvo la parte a processo per il Cluster 4)</a:t>
                </a:r>
              </a:p>
              <a:p>
                <a:pPr marL="128585" indent="-128585" defTabSz="457189">
                  <a:buFont typeface="Arial" panose="020B0604020202020204" pitchFamily="34" charset="0"/>
                  <a:buChar char="Ꭓ"/>
                </a:pPr>
                <a:endParaRPr lang="it-IT" sz="1000" dirty="0">
                  <a:solidFill>
                    <a:srgbClr val="3C3C3B"/>
                  </a:solidFill>
                  <a:latin typeface="Arial" panose="020B0604020202020204"/>
                </a:endParaRPr>
              </a:p>
              <a:p>
                <a:pPr marL="128585" indent="-128585" defTabSz="457189">
                  <a:buFont typeface="Arial" panose="020B0604020202020204" pitchFamily="34" charset="0"/>
                  <a:buChar char="Ꭓ"/>
                </a:pPr>
                <a:r>
                  <a:rPr lang="it-IT" sz="1000" dirty="0">
                    <a:solidFill>
                      <a:srgbClr val="3C3C3B"/>
                    </a:solidFill>
                    <a:latin typeface="Arial" panose="020B0604020202020204"/>
                  </a:rPr>
                  <a:t>Accompagnamento al lavoro</a:t>
                </a:r>
              </a:p>
              <a:p>
                <a:pPr marL="128585" indent="-128585" defTabSz="457189">
                  <a:buFont typeface="Arial" panose="020B0604020202020204" pitchFamily="34" charset="0"/>
                  <a:buChar char="Ꭓ"/>
                </a:pPr>
                <a:endParaRPr lang="it-IT" sz="1000" dirty="0">
                  <a:solidFill>
                    <a:srgbClr val="3C3C3B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35" name="Gruppo 34">
                <a:extLst>
                  <a:ext uri="{FF2B5EF4-FFF2-40B4-BE49-F238E27FC236}">
                    <a16:creationId xmlns:a16="http://schemas.microsoft.com/office/drawing/2014/main" id="{6001925E-E645-D36A-07FC-47951F695514}"/>
                  </a:ext>
                </a:extLst>
              </p:cNvPr>
              <p:cNvGrpSpPr/>
              <p:nvPr/>
            </p:nvGrpSpPr>
            <p:grpSpPr>
              <a:xfrm>
                <a:off x="1124187" y="1084523"/>
                <a:ext cx="1110501" cy="1133182"/>
                <a:chOff x="1065577" y="1494160"/>
                <a:chExt cx="1110501" cy="1133182"/>
              </a:xfrm>
            </p:grpSpPr>
            <p:pic>
              <p:nvPicPr>
                <p:cNvPr id="5" name="Elemento grafico 18" descr="Chiudi con riempimento a tinta unita">
                  <a:extLst>
                    <a:ext uri="{FF2B5EF4-FFF2-40B4-BE49-F238E27FC236}">
                      <a16:creationId xmlns:a16="http://schemas.microsoft.com/office/drawing/2014/main" id="{8E6CE632-7B12-C3AF-56EC-D1335F7E21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42827" y="1650341"/>
                  <a:ext cx="756000" cy="820820"/>
                </a:xfrm>
                <a:prstGeom prst="rect">
                  <a:avLst/>
                </a:prstGeom>
              </p:spPr>
            </p:pic>
            <p:sp>
              <p:nvSpPr>
                <p:cNvPr id="11" name="Circle: Hollow 29">
                  <a:extLst>
                    <a:ext uri="{FF2B5EF4-FFF2-40B4-BE49-F238E27FC236}">
                      <a16:creationId xmlns:a16="http://schemas.microsoft.com/office/drawing/2014/main" id="{517CA248-880A-ABB5-D2C4-000E3D99DC4F}"/>
                    </a:ext>
                  </a:extLst>
                </p:cNvPr>
                <p:cNvSpPr/>
                <p:nvPr/>
              </p:nvSpPr>
              <p:spPr>
                <a:xfrm>
                  <a:off x="1065577" y="1494160"/>
                  <a:ext cx="1110501" cy="1133182"/>
                </a:xfrm>
                <a:prstGeom prst="donut">
                  <a:avLst>
                    <a:gd name="adj" fmla="val 9286"/>
                  </a:avLst>
                </a:prstGeom>
                <a:solidFill>
                  <a:srgbClr val="007239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it-IT">
                    <a:solidFill>
                      <a:srgbClr val="3C3C3B"/>
                    </a:solidFill>
                    <a:latin typeface="Arial" panose="020B0604020202020204"/>
                  </a:endParaRPr>
                </a:p>
              </p:txBody>
            </p:sp>
          </p:grpSp>
        </p:grpSp>
        <p:grpSp>
          <p:nvGrpSpPr>
            <p:cNvPr id="49" name="Gruppo 48">
              <a:extLst>
                <a:ext uri="{FF2B5EF4-FFF2-40B4-BE49-F238E27FC236}">
                  <a16:creationId xmlns:a16="http://schemas.microsoft.com/office/drawing/2014/main" id="{977FD1C3-AD1A-26BD-DF00-0ACFBE7591F1}"/>
                </a:ext>
              </a:extLst>
            </p:cNvPr>
            <p:cNvGrpSpPr/>
            <p:nvPr/>
          </p:nvGrpSpPr>
          <p:grpSpPr>
            <a:xfrm>
              <a:off x="3093812" y="1084523"/>
              <a:ext cx="2880000" cy="4688953"/>
              <a:chOff x="3093812" y="1084523"/>
              <a:chExt cx="2880000" cy="4688953"/>
            </a:xfrm>
          </p:grpSpPr>
          <p:sp>
            <p:nvSpPr>
              <p:cNvPr id="6" name="CasellaDiTesto 19">
                <a:extLst>
                  <a:ext uri="{FF2B5EF4-FFF2-40B4-BE49-F238E27FC236}">
                    <a16:creationId xmlns:a16="http://schemas.microsoft.com/office/drawing/2014/main" id="{162625A3-CA90-4B26-30F6-575C77A0C180}"/>
                  </a:ext>
                </a:extLst>
              </p:cNvPr>
              <p:cNvSpPr txBox="1"/>
              <p:nvPr/>
            </p:nvSpPr>
            <p:spPr>
              <a:xfrm>
                <a:off x="3369559" y="2516978"/>
                <a:ext cx="2328507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189"/>
                <a:r>
                  <a:rPr lang="it-IT" sz="900" b="1" dirty="0">
                    <a:solidFill>
                      <a:srgbClr val="007239"/>
                    </a:solidFill>
                    <a:latin typeface="Arial" panose="020B0604020202020204"/>
                  </a:rPr>
                  <a:t>NUOVI MASSIMALI</a:t>
                </a:r>
              </a:p>
            </p:txBody>
          </p:sp>
          <p:grpSp>
            <p:nvGrpSpPr>
              <p:cNvPr id="37" name="Gruppo 36">
                <a:extLst>
                  <a:ext uri="{FF2B5EF4-FFF2-40B4-BE49-F238E27FC236}">
                    <a16:creationId xmlns:a16="http://schemas.microsoft.com/office/drawing/2014/main" id="{E3778D48-F68F-6C4F-A800-C51B536AB44A}"/>
                  </a:ext>
                </a:extLst>
              </p:cNvPr>
              <p:cNvGrpSpPr/>
              <p:nvPr/>
            </p:nvGrpSpPr>
            <p:grpSpPr>
              <a:xfrm>
                <a:off x="3093812" y="2931302"/>
                <a:ext cx="2880000" cy="2842174"/>
                <a:chOff x="3093812" y="2931302"/>
                <a:chExt cx="2880000" cy="2842174"/>
              </a:xfrm>
            </p:grpSpPr>
            <p:sp>
              <p:nvSpPr>
                <p:cNvPr id="14" name="Rectangle: Rounded Corners 45">
                  <a:extLst>
                    <a:ext uri="{FF2B5EF4-FFF2-40B4-BE49-F238E27FC236}">
                      <a16:creationId xmlns:a16="http://schemas.microsoft.com/office/drawing/2014/main" id="{4EC9C598-C66A-6A29-CCAD-1A029530B042}"/>
                    </a:ext>
                  </a:extLst>
                </p:cNvPr>
                <p:cNvSpPr/>
                <p:nvPr/>
              </p:nvSpPr>
              <p:spPr>
                <a:xfrm>
                  <a:off x="3093812" y="2931302"/>
                  <a:ext cx="2880000" cy="2842174"/>
                </a:xfrm>
                <a:prstGeom prst="roundRect">
                  <a:avLst>
                    <a:gd name="adj" fmla="val 9017"/>
                  </a:avLst>
                </a:prstGeom>
                <a:solidFill>
                  <a:schemeClr val="tx2">
                    <a:alpha val="3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defTabSz="457189"/>
                  <a:endParaRPr lang="it-IT" sz="900" dirty="0">
                    <a:solidFill>
                      <a:srgbClr val="3C3C3B"/>
                    </a:solidFill>
                    <a:latin typeface="Arial" panose="020B0604020202020204"/>
                  </a:endParaRPr>
                </a:p>
              </p:txBody>
            </p:sp>
            <p:grpSp>
              <p:nvGrpSpPr>
                <p:cNvPr id="33" name="Gruppo 32">
                  <a:extLst>
                    <a:ext uri="{FF2B5EF4-FFF2-40B4-BE49-F238E27FC236}">
                      <a16:creationId xmlns:a16="http://schemas.microsoft.com/office/drawing/2014/main" id="{B430537F-2B8E-DD9C-5430-E8F6BE76A41F}"/>
                    </a:ext>
                  </a:extLst>
                </p:cNvPr>
                <p:cNvGrpSpPr/>
                <p:nvPr/>
              </p:nvGrpSpPr>
              <p:grpSpPr>
                <a:xfrm>
                  <a:off x="3206613" y="3324758"/>
                  <a:ext cx="2767199" cy="2055262"/>
                  <a:chOff x="3216651" y="3322463"/>
                  <a:chExt cx="2767199" cy="2055262"/>
                </a:xfrm>
              </p:grpSpPr>
              <p:sp>
                <p:nvSpPr>
                  <p:cNvPr id="15" name="CasellaDiTesto 20">
                    <a:extLst>
                      <a:ext uri="{FF2B5EF4-FFF2-40B4-BE49-F238E27FC236}">
                        <a16:creationId xmlns:a16="http://schemas.microsoft.com/office/drawing/2014/main" id="{0F09F6E4-3511-1E8B-EEA9-FF7860340545}"/>
                      </a:ext>
                    </a:extLst>
                  </p:cNvPr>
                  <p:cNvSpPr txBox="1"/>
                  <p:nvPr/>
                </p:nvSpPr>
                <p:spPr>
                  <a:xfrm>
                    <a:off x="3216651" y="3322463"/>
                    <a:ext cx="1870230" cy="307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457189"/>
                    <a:r>
                      <a:rPr lang="it-IT" sz="900" b="1" dirty="0">
                        <a:solidFill>
                          <a:srgbClr val="3C3C3B"/>
                        </a:solidFill>
                        <a:latin typeface="Arial" panose="020B0604020202020204"/>
                      </a:rPr>
                      <a:t>Servizio massimale</a:t>
                    </a:r>
                  </a:p>
                </p:txBody>
              </p:sp>
              <p:cxnSp>
                <p:nvCxnSpPr>
                  <p:cNvPr id="16" name="Connettore diritto 23">
                    <a:extLst>
                      <a:ext uri="{FF2B5EF4-FFF2-40B4-BE49-F238E27FC236}">
                        <a16:creationId xmlns:a16="http://schemas.microsoft.com/office/drawing/2014/main" id="{32ECD981-CA4C-5EE6-C5CC-2F999493C5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03354" y="3736788"/>
                    <a:ext cx="0" cy="1640937"/>
                  </a:xfrm>
                  <a:prstGeom prst="line">
                    <a:avLst/>
                  </a:prstGeom>
                  <a:ln w="9525">
                    <a:solidFill>
                      <a:srgbClr val="007239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" name="CasellaDiTesto 24">
                    <a:extLst>
                      <a:ext uri="{FF2B5EF4-FFF2-40B4-BE49-F238E27FC236}">
                        <a16:creationId xmlns:a16="http://schemas.microsoft.com/office/drawing/2014/main" id="{5EEAA501-243D-D1A5-70EE-8D18C8685B22}"/>
                      </a:ext>
                    </a:extLst>
                  </p:cNvPr>
                  <p:cNvSpPr txBox="1"/>
                  <p:nvPr/>
                </p:nvSpPr>
                <p:spPr>
                  <a:xfrm>
                    <a:off x="3216651" y="4287229"/>
                    <a:ext cx="1919704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457189"/>
                    <a:r>
                      <a:rPr lang="it-IT" sz="900" dirty="0">
                        <a:solidFill>
                          <a:srgbClr val="3C3C3B"/>
                        </a:solidFill>
                        <a:latin typeface="Arial" panose="020B0604020202020204"/>
                      </a:rPr>
                      <a:t>Formazione inserimento lavorativo (Cluster 2,3,4)</a:t>
                    </a:r>
                  </a:p>
                </p:txBody>
              </p:sp>
              <p:sp>
                <p:nvSpPr>
                  <p:cNvPr id="18" name="CasellaDiTesto 26">
                    <a:extLst>
                      <a:ext uri="{FF2B5EF4-FFF2-40B4-BE49-F238E27FC236}">
                        <a16:creationId xmlns:a16="http://schemas.microsoft.com/office/drawing/2014/main" id="{3F0B9F15-1ACF-6A35-71B1-2991E64BE3A7}"/>
                      </a:ext>
                    </a:extLst>
                  </p:cNvPr>
                  <p:cNvSpPr txBox="1"/>
                  <p:nvPr/>
                </p:nvSpPr>
                <p:spPr>
                  <a:xfrm>
                    <a:off x="3216651" y="3736788"/>
                    <a:ext cx="1970399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457189"/>
                    <a:r>
                      <a:rPr lang="it-IT" sz="900" dirty="0">
                        <a:solidFill>
                          <a:srgbClr val="3C3C3B"/>
                        </a:solidFill>
                        <a:latin typeface="Arial" panose="020B0604020202020204"/>
                      </a:rPr>
                      <a:t>Formazione inserimento lavorativo (Cluster 1)</a:t>
                    </a:r>
                  </a:p>
                </p:txBody>
              </p:sp>
              <p:sp>
                <p:nvSpPr>
                  <p:cNvPr id="19" name="CasellaDiTesto 29">
                    <a:extLst>
                      <a:ext uri="{FF2B5EF4-FFF2-40B4-BE49-F238E27FC236}">
                        <a16:creationId xmlns:a16="http://schemas.microsoft.com/office/drawing/2014/main" id="{A0AB7636-E28E-15EC-D0C2-B93468D1DEA2}"/>
                      </a:ext>
                    </a:extLst>
                  </p:cNvPr>
                  <p:cNvSpPr txBox="1"/>
                  <p:nvPr/>
                </p:nvSpPr>
                <p:spPr>
                  <a:xfrm>
                    <a:off x="3216651" y="4837669"/>
                    <a:ext cx="1919704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457189"/>
                    <a:r>
                      <a:rPr lang="it-IT" sz="900" dirty="0">
                        <a:solidFill>
                          <a:srgbClr val="3C3C3B"/>
                        </a:solidFill>
                        <a:latin typeface="Arial" panose="020B0604020202020204"/>
                      </a:rPr>
                      <a:t>Formazione per la riattivazione (Cluster 4)</a:t>
                    </a:r>
                  </a:p>
                </p:txBody>
              </p:sp>
              <p:sp>
                <p:nvSpPr>
                  <p:cNvPr id="20" name="CasellaDiTesto 31">
                    <a:extLst>
                      <a:ext uri="{FF2B5EF4-FFF2-40B4-BE49-F238E27FC236}">
                        <a16:creationId xmlns:a16="http://schemas.microsoft.com/office/drawing/2014/main" id="{9D59AFF0-CC93-5F7E-74AC-8FA3EF7C9C7A}"/>
                      </a:ext>
                    </a:extLst>
                  </p:cNvPr>
                  <p:cNvSpPr txBox="1"/>
                  <p:nvPr/>
                </p:nvSpPr>
                <p:spPr>
                  <a:xfrm>
                    <a:off x="5214729" y="3787620"/>
                    <a:ext cx="640169" cy="348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457189"/>
                    <a:r>
                      <a:rPr lang="it-IT" sz="1100" b="1" dirty="0">
                        <a:solidFill>
                          <a:srgbClr val="3C3C3B"/>
                        </a:solidFill>
                        <a:latin typeface="Arial" panose="020B0604020202020204"/>
                      </a:rPr>
                      <a:t>16h</a:t>
                    </a:r>
                  </a:p>
                </p:txBody>
              </p:sp>
              <p:sp>
                <p:nvSpPr>
                  <p:cNvPr id="21" name="CasellaDiTesto 32">
                    <a:extLst>
                      <a:ext uri="{FF2B5EF4-FFF2-40B4-BE49-F238E27FC236}">
                        <a16:creationId xmlns:a16="http://schemas.microsoft.com/office/drawing/2014/main" id="{5794F41D-F237-DB37-DF36-4E00D305B763}"/>
                      </a:ext>
                    </a:extLst>
                  </p:cNvPr>
                  <p:cNvSpPr txBox="1"/>
                  <p:nvPr/>
                </p:nvSpPr>
                <p:spPr>
                  <a:xfrm>
                    <a:off x="5214729" y="4359011"/>
                    <a:ext cx="618367" cy="348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457189"/>
                    <a:r>
                      <a:rPr lang="it-IT" sz="1100" b="1" dirty="0">
                        <a:solidFill>
                          <a:srgbClr val="3C3C3B"/>
                        </a:solidFill>
                        <a:latin typeface="Arial" panose="020B0604020202020204"/>
                      </a:rPr>
                      <a:t>40h</a:t>
                    </a:r>
                  </a:p>
                </p:txBody>
              </p:sp>
              <p:sp>
                <p:nvSpPr>
                  <p:cNvPr id="22" name="CasellaDiTesto 33">
                    <a:extLst>
                      <a:ext uri="{FF2B5EF4-FFF2-40B4-BE49-F238E27FC236}">
                        <a16:creationId xmlns:a16="http://schemas.microsoft.com/office/drawing/2014/main" id="{66D7BCC5-EC87-042C-30B2-645E3313A8B0}"/>
                      </a:ext>
                    </a:extLst>
                  </p:cNvPr>
                  <p:cNvSpPr txBox="1"/>
                  <p:nvPr/>
                </p:nvSpPr>
                <p:spPr>
                  <a:xfrm>
                    <a:off x="5214729" y="4888501"/>
                    <a:ext cx="618356" cy="348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457189"/>
                    <a:r>
                      <a:rPr lang="it-IT" sz="1100" b="1" dirty="0">
                        <a:solidFill>
                          <a:srgbClr val="3C3C3B"/>
                        </a:solidFill>
                        <a:latin typeface="Arial" panose="020B0604020202020204"/>
                      </a:rPr>
                      <a:t>40h</a:t>
                    </a:r>
                  </a:p>
                </p:txBody>
              </p:sp>
              <p:sp>
                <p:nvSpPr>
                  <p:cNvPr id="24" name="CasellaDiTesto 20">
                    <a:extLst>
                      <a:ext uri="{FF2B5EF4-FFF2-40B4-BE49-F238E27FC236}">
                        <a16:creationId xmlns:a16="http://schemas.microsoft.com/office/drawing/2014/main" id="{2FCD9C72-D471-FF02-C9B6-EBDF2CC6785A}"/>
                      </a:ext>
                    </a:extLst>
                  </p:cNvPr>
                  <p:cNvSpPr txBox="1"/>
                  <p:nvPr/>
                </p:nvSpPr>
                <p:spPr>
                  <a:xfrm>
                    <a:off x="5187050" y="3322463"/>
                    <a:ext cx="796800" cy="3077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457189"/>
                    <a:r>
                      <a:rPr lang="en-US" sz="900" b="1" dirty="0">
                        <a:solidFill>
                          <a:srgbClr val="3C3C3B"/>
                        </a:solidFill>
                        <a:latin typeface="Arial" panose="020B0604020202020204"/>
                      </a:rPr>
                      <a:t>Nuovo</a:t>
                    </a:r>
                    <a:endParaRPr lang="it-IT" sz="900" b="1" dirty="0">
                      <a:solidFill>
                        <a:srgbClr val="3C3C3B"/>
                      </a:solidFill>
                      <a:latin typeface="Arial" panose="020B0604020202020204"/>
                    </a:endParaRPr>
                  </a:p>
                </p:txBody>
              </p:sp>
            </p:grpSp>
          </p:grpSp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7A416431-543A-62A7-5F5C-E0038BAA7D75}"/>
                  </a:ext>
                </a:extLst>
              </p:cNvPr>
              <p:cNvGrpSpPr/>
              <p:nvPr/>
            </p:nvGrpSpPr>
            <p:grpSpPr>
              <a:xfrm>
                <a:off x="3978562" y="1084523"/>
                <a:ext cx="1110501" cy="1133182"/>
                <a:chOff x="3826232" y="1084523"/>
                <a:chExt cx="1110501" cy="1133182"/>
              </a:xfrm>
            </p:grpSpPr>
            <p:pic>
              <p:nvPicPr>
                <p:cNvPr id="7" name="Elemento grafico 25" descr="Grafico a barre con andamento discendente con riempimento a tinta unita">
                  <a:extLst>
                    <a:ext uri="{FF2B5EF4-FFF2-40B4-BE49-F238E27FC236}">
                      <a16:creationId xmlns:a16="http://schemas.microsoft.com/office/drawing/2014/main" id="{60E6671B-2DA9-713A-3EEC-6CDAFC0E05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03482" y="1273114"/>
                  <a:ext cx="756000" cy="756000"/>
                </a:xfrm>
                <a:prstGeom prst="rect">
                  <a:avLst/>
                </a:prstGeom>
              </p:spPr>
            </p:pic>
            <p:sp>
              <p:nvSpPr>
                <p:cNvPr id="26" name="Circle: Hollow 29">
                  <a:extLst>
                    <a:ext uri="{FF2B5EF4-FFF2-40B4-BE49-F238E27FC236}">
                      <a16:creationId xmlns:a16="http://schemas.microsoft.com/office/drawing/2014/main" id="{EF56BCD5-48DA-17DA-A6D1-2172F25AF45A}"/>
                    </a:ext>
                  </a:extLst>
                </p:cNvPr>
                <p:cNvSpPr/>
                <p:nvPr/>
              </p:nvSpPr>
              <p:spPr>
                <a:xfrm>
                  <a:off x="3826232" y="1084523"/>
                  <a:ext cx="1110501" cy="1133182"/>
                </a:xfrm>
                <a:prstGeom prst="donut">
                  <a:avLst>
                    <a:gd name="adj" fmla="val 9286"/>
                  </a:avLst>
                </a:prstGeom>
                <a:solidFill>
                  <a:srgbClr val="007239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it-IT">
                    <a:solidFill>
                      <a:srgbClr val="3C3C3B"/>
                    </a:solidFill>
                    <a:latin typeface="Arial" panose="020B0604020202020204"/>
                  </a:endParaRPr>
                </a:p>
              </p:txBody>
            </p:sp>
          </p:grpSp>
        </p:grpSp>
        <p:grpSp>
          <p:nvGrpSpPr>
            <p:cNvPr id="50" name="Gruppo 49">
              <a:extLst>
                <a:ext uri="{FF2B5EF4-FFF2-40B4-BE49-F238E27FC236}">
                  <a16:creationId xmlns:a16="http://schemas.microsoft.com/office/drawing/2014/main" id="{5DAF3A66-7ECA-6A6F-81D9-4645017BEAAB}"/>
                </a:ext>
              </a:extLst>
            </p:cNvPr>
            <p:cNvGrpSpPr/>
            <p:nvPr/>
          </p:nvGrpSpPr>
          <p:grpSpPr>
            <a:xfrm>
              <a:off x="6218187" y="1084523"/>
              <a:ext cx="2340000" cy="4688953"/>
              <a:chOff x="6218187" y="1084523"/>
              <a:chExt cx="2340000" cy="4688953"/>
            </a:xfrm>
          </p:grpSpPr>
          <p:sp>
            <p:nvSpPr>
              <p:cNvPr id="10" name="Rectangle: Rounded Corners 45">
                <a:extLst>
                  <a:ext uri="{FF2B5EF4-FFF2-40B4-BE49-F238E27FC236}">
                    <a16:creationId xmlns:a16="http://schemas.microsoft.com/office/drawing/2014/main" id="{D70E1E07-5AAB-0DBB-7A3E-4C280841496D}"/>
                  </a:ext>
                </a:extLst>
              </p:cNvPr>
              <p:cNvSpPr/>
              <p:nvPr/>
            </p:nvSpPr>
            <p:spPr>
              <a:xfrm>
                <a:off x="6218187" y="2931302"/>
                <a:ext cx="2340000" cy="2842174"/>
              </a:xfrm>
              <a:prstGeom prst="roundRect">
                <a:avLst>
                  <a:gd name="adj" fmla="val 9017"/>
                </a:avLst>
              </a:prstGeom>
              <a:solidFill>
                <a:schemeClr val="tx2">
                  <a:alpha val="30000"/>
                </a:schemeClr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457189">
                  <a:spcBef>
                    <a:spcPts val="600"/>
                  </a:spcBef>
                </a:pPr>
                <a:endParaRPr lang="it-IT" sz="950" dirty="0">
                  <a:solidFill>
                    <a:srgbClr val="3C3C3B"/>
                  </a:solidFill>
                  <a:latin typeface="Arial" panose="020B0604020202020204"/>
                </a:endParaRPr>
              </a:p>
              <a:p>
                <a:pPr defTabSz="457189">
                  <a:spcBef>
                    <a:spcPts val="600"/>
                  </a:spcBef>
                </a:pPr>
                <a:r>
                  <a:rPr lang="it-IT" sz="950" dirty="0">
                    <a:solidFill>
                      <a:srgbClr val="3C3C3B"/>
                    </a:solidFill>
                    <a:latin typeface="Arial" panose="020B0604020202020204"/>
                  </a:rPr>
                  <a:t>La premialità per servizio di incontro domanda-offerta: </a:t>
                </a:r>
              </a:p>
              <a:p>
                <a:pPr marL="214313" indent="-214313" defTabSz="457189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it-IT" sz="950" dirty="0">
                    <a:solidFill>
                      <a:srgbClr val="3C3C3B"/>
                    </a:solidFill>
                    <a:latin typeface="Arial" panose="020B0604020202020204"/>
                  </a:rPr>
                  <a:t>Premialità maggiore per il contrato a tempo indeterminato </a:t>
                </a:r>
              </a:p>
              <a:p>
                <a:pPr marL="214313" indent="-214313" defTabSz="457189">
                  <a:spcBef>
                    <a:spcPts val="600"/>
                  </a:spcBef>
                  <a:buFont typeface="Wingdings" panose="05000000000000000000" pitchFamily="2" charset="2"/>
                  <a:buChar char="ü"/>
                </a:pPr>
                <a:r>
                  <a:rPr lang="it-IT" sz="950" dirty="0">
                    <a:solidFill>
                      <a:srgbClr val="3C3C3B"/>
                    </a:solidFill>
                    <a:latin typeface="Arial" panose="020B0604020202020204"/>
                  </a:rPr>
                  <a:t>Massimali ridotti del 30% rispetto a quelli previsti nel programma GOL </a:t>
                </a:r>
              </a:p>
            </p:txBody>
          </p:sp>
          <p:sp>
            <p:nvSpPr>
              <p:cNvPr id="42" name="CasellaDiTesto 21">
                <a:extLst>
                  <a:ext uri="{FF2B5EF4-FFF2-40B4-BE49-F238E27FC236}">
                    <a16:creationId xmlns:a16="http://schemas.microsoft.com/office/drawing/2014/main" id="{A4997873-2A8E-F3EE-796A-1D39578D7B33}"/>
                  </a:ext>
                </a:extLst>
              </p:cNvPr>
              <p:cNvSpPr txBox="1"/>
              <p:nvPr/>
            </p:nvSpPr>
            <p:spPr>
              <a:xfrm>
                <a:off x="6236187" y="2516978"/>
                <a:ext cx="23040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189"/>
                <a:r>
                  <a:rPr lang="it-IT" sz="900" b="1" dirty="0">
                    <a:solidFill>
                      <a:srgbClr val="007239"/>
                    </a:solidFill>
                    <a:latin typeface="Arial" panose="020B0604020202020204"/>
                  </a:rPr>
                  <a:t>REVISIONE PREMIALITÀ IDO</a:t>
                </a:r>
              </a:p>
            </p:txBody>
          </p:sp>
          <p:grpSp>
            <p:nvGrpSpPr>
              <p:cNvPr id="38" name="Gruppo 37">
                <a:extLst>
                  <a:ext uri="{FF2B5EF4-FFF2-40B4-BE49-F238E27FC236}">
                    <a16:creationId xmlns:a16="http://schemas.microsoft.com/office/drawing/2014/main" id="{EEEACDDD-B9F7-F57E-02FA-928F70EA73CB}"/>
                  </a:ext>
                </a:extLst>
              </p:cNvPr>
              <p:cNvGrpSpPr/>
              <p:nvPr/>
            </p:nvGrpSpPr>
            <p:grpSpPr>
              <a:xfrm>
                <a:off x="6832937" y="1084523"/>
                <a:ext cx="1110501" cy="1133182"/>
                <a:chOff x="7869216" y="1103886"/>
                <a:chExt cx="1110501" cy="1133182"/>
              </a:xfrm>
            </p:grpSpPr>
            <p:pic>
              <p:nvPicPr>
                <p:cNvPr id="8" name="Elemento grafico 27" descr="Pesi irregolari con riempimento a tinta unita">
                  <a:extLst>
                    <a:ext uri="{FF2B5EF4-FFF2-40B4-BE49-F238E27FC236}">
                      <a16:creationId xmlns:a16="http://schemas.microsoft.com/office/drawing/2014/main" id="{B4F0F0D5-5CBC-41C8-D874-3F49C4FD72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46466" y="1292477"/>
                  <a:ext cx="756000" cy="756000"/>
                </a:xfrm>
                <a:prstGeom prst="rect">
                  <a:avLst/>
                </a:prstGeom>
              </p:spPr>
            </p:pic>
            <p:sp>
              <p:nvSpPr>
                <p:cNvPr id="31" name="Circle: Hollow 29">
                  <a:extLst>
                    <a:ext uri="{FF2B5EF4-FFF2-40B4-BE49-F238E27FC236}">
                      <a16:creationId xmlns:a16="http://schemas.microsoft.com/office/drawing/2014/main" id="{6EAEF087-2D12-6121-F147-7071E0250176}"/>
                    </a:ext>
                  </a:extLst>
                </p:cNvPr>
                <p:cNvSpPr/>
                <p:nvPr/>
              </p:nvSpPr>
              <p:spPr>
                <a:xfrm>
                  <a:off x="7869216" y="1103886"/>
                  <a:ext cx="1110501" cy="1133182"/>
                </a:xfrm>
                <a:prstGeom prst="donut">
                  <a:avLst>
                    <a:gd name="adj" fmla="val 9286"/>
                  </a:avLst>
                </a:prstGeom>
                <a:solidFill>
                  <a:srgbClr val="007239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it-IT">
                    <a:solidFill>
                      <a:srgbClr val="3C3C3B"/>
                    </a:solidFill>
                    <a:latin typeface="Arial" panose="020B0604020202020204"/>
                  </a:endParaRPr>
                </a:p>
              </p:txBody>
            </p:sp>
          </p:grpSp>
        </p:grpSp>
        <p:grpSp>
          <p:nvGrpSpPr>
            <p:cNvPr id="51" name="Gruppo 50">
              <a:extLst>
                <a:ext uri="{FF2B5EF4-FFF2-40B4-BE49-F238E27FC236}">
                  <a16:creationId xmlns:a16="http://schemas.microsoft.com/office/drawing/2014/main" id="{BD4D5035-F55F-CBA3-EBF8-0A6F8988B5D8}"/>
                </a:ext>
              </a:extLst>
            </p:cNvPr>
            <p:cNvGrpSpPr/>
            <p:nvPr/>
          </p:nvGrpSpPr>
          <p:grpSpPr>
            <a:xfrm>
              <a:off x="8802563" y="1084523"/>
              <a:ext cx="2880000" cy="4688953"/>
              <a:chOff x="8802563" y="1084523"/>
              <a:chExt cx="2880000" cy="4688953"/>
            </a:xfrm>
          </p:grpSpPr>
          <p:sp>
            <p:nvSpPr>
              <p:cNvPr id="30" name="CasellaDiTesto 16">
                <a:extLst>
                  <a:ext uri="{FF2B5EF4-FFF2-40B4-BE49-F238E27FC236}">
                    <a16:creationId xmlns:a16="http://schemas.microsoft.com/office/drawing/2014/main" id="{AA08E590-A495-FE59-3B5F-85AAC9CA3CE4}"/>
                  </a:ext>
                </a:extLst>
              </p:cNvPr>
              <p:cNvSpPr txBox="1"/>
              <p:nvPr/>
            </p:nvSpPr>
            <p:spPr>
              <a:xfrm>
                <a:off x="9240704" y="2516978"/>
                <a:ext cx="2003719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189"/>
                <a:r>
                  <a:rPr lang="it-IT" sz="900" b="1" dirty="0">
                    <a:solidFill>
                      <a:srgbClr val="007239"/>
                    </a:solidFill>
                    <a:latin typeface="Arial" panose="020B0604020202020204"/>
                  </a:rPr>
                  <a:t>ULTERIORI NOVITÀ</a:t>
                </a:r>
              </a:p>
            </p:txBody>
          </p:sp>
          <p:sp>
            <p:nvSpPr>
              <p:cNvPr id="32" name="Rectangle: Rounded Corners 45">
                <a:extLst>
                  <a:ext uri="{FF2B5EF4-FFF2-40B4-BE49-F238E27FC236}">
                    <a16:creationId xmlns:a16="http://schemas.microsoft.com/office/drawing/2014/main" id="{602149E9-2E6C-FAB0-95E8-6BC4D240048F}"/>
                  </a:ext>
                </a:extLst>
              </p:cNvPr>
              <p:cNvSpPr/>
              <p:nvPr/>
            </p:nvSpPr>
            <p:spPr>
              <a:xfrm>
                <a:off x="8802563" y="2931301"/>
                <a:ext cx="2880000" cy="2842175"/>
              </a:xfrm>
              <a:prstGeom prst="roundRect">
                <a:avLst>
                  <a:gd name="adj" fmla="val 9017"/>
                </a:avLst>
              </a:prstGeom>
              <a:solidFill>
                <a:schemeClr val="tx2">
                  <a:alpha val="30000"/>
                </a:schemeClr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57189"/>
                <a:r>
                  <a:rPr lang="it-IT" sz="1000" dirty="0">
                    <a:solidFill>
                      <a:srgbClr val="3C3C3B"/>
                    </a:solidFill>
                    <a:latin typeface="Arial" panose="020B0604020202020204"/>
                  </a:rPr>
                  <a:t>Per il </a:t>
                </a:r>
                <a:r>
                  <a:rPr lang="it-IT" sz="1000" u="sng" dirty="0">
                    <a:solidFill>
                      <a:srgbClr val="3C3C3B"/>
                    </a:solidFill>
                    <a:latin typeface="Arial" panose="020B0604020202020204"/>
                  </a:rPr>
                  <a:t>servizio al lavoro a risultato </a:t>
                </a:r>
                <a:r>
                  <a:rPr lang="it-IT" sz="1000" dirty="0">
                    <a:solidFill>
                      <a:srgbClr val="3C3C3B"/>
                    </a:solidFill>
                    <a:latin typeface="Arial" panose="020B0604020202020204"/>
                  </a:rPr>
                  <a:t>(IDO):</a:t>
                </a:r>
              </a:p>
              <a:p>
                <a:pPr marL="171446" indent="-171446" defTabSz="457189">
                  <a:buFont typeface="Wingdings" panose="05000000000000000000" pitchFamily="2" charset="2"/>
                  <a:buChar char="ü"/>
                </a:pPr>
                <a:r>
                  <a:rPr lang="it-IT" sz="1000" dirty="0">
                    <a:solidFill>
                      <a:srgbClr val="3C3C3B"/>
                    </a:solidFill>
                    <a:latin typeface="Arial" panose="020B0604020202020204"/>
                  </a:rPr>
                  <a:t>Riduzione della condizionalità per cui la verifica della vigenza del contratto è pari a 70gg</a:t>
                </a:r>
              </a:p>
              <a:p>
                <a:pPr defTabSz="457189"/>
                <a:r>
                  <a:rPr lang="it-IT" sz="1000" dirty="0">
                    <a:solidFill>
                      <a:srgbClr val="3C3C3B"/>
                    </a:solidFill>
                    <a:latin typeface="Arial" panose="020B0604020202020204"/>
                  </a:rPr>
                  <a:t>Per i </a:t>
                </a:r>
                <a:r>
                  <a:rPr lang="it-IT" sz="1000" u="sng" dirty="0">
                    <a:solidFill>
                      <a:srgbClr val="3C3C3B"/>
                    </a:solidFill>
                    <a:latin typeface="Arial" panose="020B0604020202020204"/>
                  </a:rPr>
                  <a:t>servizi formativi</a:t>
                </a:r>
                <a:r>
                  <a:rPr lang="it-IT" sz="1000" dirty="0">
                    <a:solidFill>
                      <a:srgbClr val="3C3C3B"/>
                    </a:solidFill>
                    <a:latin typeface="Arial" panose="020B0604020202020204"/>
                  </a:rPr>
                  <a:t>:</a:t>
                </a:r>
              </a:p>
              <a:p>
                <a:pPr marL="171446" indent="-171446" defTabSz="457189">
                  <a:buFont typeface="Wingdings" panose="05000000000000000000" pitchFamily="2" charset="2"/>
                  <a:buChar char="ü"/>
                </a:pPr>
                <a:r>
                  <a:rPr lang="it-IT" sz="1000" dirty="0">
                    <a:solidFill>
                      <a:srgbClr val="3C3C3B"/>
                    </a:solidFill>
                    <a:latin typeface="Arial" panose="020B0604020202020204"/>
                  </a:rPr>
                  <a:t>FAD al 100% solo per aree interne e piccoli comuni svantaggiati</a:t>
                </a:r>
              </a:p>
              <a:p>
                <a:pPr marL="171446" indent="-171446" defTabSz="457189">
                  <a:buFont typeface="Wingdings" panose="05000000000000000000" pitchFamily="2" charset="2"/>
                  <a:buChar char="ü"/>
                </a:pPr>
                <a:r>
                  <a:rPr lang="it-IT" sz="1000" dirty="0">
                    <a:solidFill>
                      <a:srgbClr val="3C3C3B"/>
                    </a:solidFill>
                    <a:latin typeface="Arial" panose="020B0604020202020204"/>
                  </a:rPr>
                  <a:t>% minima di presenza innalzata al 75%</a:t>
                </a:r>
              </a:p>
            </p:txBody>
          </p:sp>
          <p:grpSp>
            <p:nvGrpSpPr>
              <p:cNvPr id="39" name="Gruppo 38">
                <a:extLst>
                  <a:ext uri="{FF2B5EF4-FFF2-40B4-BE49-F238E27FC236}">
                    <a16:creationId xmlns:a16="http://schemas.microsoft.com/office/drawing/2014/main" id="{1181A8EB-7A7E-A5D9-6950-984DEEEB5E9C}"/>
                  </a:ext>
                </a:extLst>
              </p:cNvPr>
              <p:cNvGrpSpPr/>
              <p:nvPr/>
            </p:nvGrpSpPr>
            <p:grpSpPr>
              <a:xfrm>
                <a:off x="9687313" y="1084523"/>
                <a:ext cx="1110501" cy="1133182"/>
                <a:chOff x="10340235" y="1042201"/>
                <a:chExt cx="1110501" cy="1133182"/>
              </a:xfrm>
            </p:grpSpPr>
            <p:pic>
              <p:nvPicPr>
                <p:cNvPr id="23" name="Graphic 22" descr="Megaphone1 with solid fill">
                  <a:extLst>
                    <a:ext uri="{FF2B5EF4-FFF2-40B4-BE49-F238E27FC236}">
                      <a16:creationId xmlns:a16="http://schemas.microsoft.com/office/drawing/2014/main" id="{F5BB243C-4721-646E-A070-A1EF61214E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17485" y="1230792"/>
                  <a:ext cx="756000" cy="756000"/>
                </a:xfrm>
                <a:prstGeom prst="rect">
                  <a:avLst/>
                </a:prstGeom>
              </p:spPr>
            </p:pic>
            <p:sp>
              <p:nvSpPr>
                <p:cNvPr id="34" name="Circle: Hollow 29">
                  <a:extLst>
                    <a:ext uri="{FF2B5EF4-FFF2-40B4-BE49-F238E27FC236}">
                      <a16:creationId xmlns:a16="http://schemas.microsoft.com/office/drawing/2014/main" id="{65C87835-9A4E-408D-360B-AB54A64B60AA}"/>
                    </a:ext>
                  </a:extLst>
                </p:cNvPr>
                <p:cNvSpPr/>
                <p:nvPr/>
              </p:nvSpPr>
              <p:spPr>
                <a:xfrm>
                  <a:off x="10340235" y="1042201"/>
                  <a:ext cx="1110501" cy="1133182"/>
                </a:xfrm>
                <a:prstGeom prst="donut">
                  <a:avLst>
                    <a:gd name="adj" fmla="val 9286"/>
                  </a:avLst>
                </a:prstGeom>
                <a:solidFill>
                  <a:srgbClr val="007239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/>
                  <a:endParaRPr lang="it-IT">
                    <a:solidFill>
                      <a:srgbClr val="3C3C3B"/>
                    </a:solidFill>
                    <a:latin typeface="Arial" panose="020B0604020202020204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94441740"/>
      </p:ext>
    </p:extLst>
  </p:cSld>
  <p:clrMapOvr>
    <a:masterClrMapping/>
  </p:clrMapOvr>
</p:sld>
</file>

<file path=ppt/theme/theme1.xml><?xml version="1.0" encoding="utf-8"?>
<a:theme xmlns:a="http://schemas.openxmlformats.org/drawingml/2006/main" name="Schema_cover">
  <a:themeElements>
    <a:clrScheme name="Personalizzati 9">
      <a:dk1>
        <a:srgbClr val="3C3C3B"/>
      </a:dk1>
      <a:lt1>
        <a:srgbClr val="FFFFFF"/>
      </a:lt1>
      <a:dk2>
        <a:srgbClr val="A2BB2C"/>
      </a:dk2>
      <a:lt2>
        <a:srgbClr val="00803F"/>
      </a:lt2>
      <a:accent1>
        <a:srgbClr val="1B9583"/>
      </a:accent1>
      <a:accent2>
        <a:srgbClr val="15AF97"/>
      </a:accent2>
      <a:accent3>
        <a:srgbClr val="61B34F"/>
      </a:accent3>
      <a:accent4>
        <a:srgbClr val="00A13A"/>
      </a:accent4>
      <a:accent5>
        <a:srgbClr val="28B8CE"/>
      </a:accent5>
      <a:accent6>
        <a:srgbClr val="008EA7"/>
      </a:accent6>
      <a:hlink>
        <a:srgbClr val="A2BC2C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chema pagine interne">
  <a:themeElements>
    <a:clrScheme name="Personalizzati 9">
      <a:dk1>
        <a:srgbClr val="3C3C3B"/>
      </a:dk1>
      <a:lt1>
        <a:srgbClr val="FFFFFF"/>
      </a:lt1>
      <a:dk2>
        <a:srgbClr val="A2BB2C"/>
      </a:dk2>
      <a:lt2>
        <a:srgbClr val="00803F"/>
      </a:lt2>
      <a:accent1>
        <a:srgbClr val="1B9583"/>
      </a:accent1>
      <a:accent2>
        <a:srgbClr val="15AF97"/>
      </a:accent2>
      <a:accent3>
        <a:srgbClr val="61B34F"/>
      </a:accent3>
      <a:accent4>
        <a:srgbClr val="00A13A"/>
      </a:accent4>
      <a:accent5>
        <a:srgbClr val="28B8CE"/>
      </a:accent5>
      <a:accent6>
        <a:srgbClr val="008EA7"/>
      </a:accent6>
      <a:hlink>
        <a:srgbClr val="A2BC2C"/>
      </a:hlink>
      <a:folHlink>
        <a:srgbClr val="3C3C3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Regione Lombardia">
      <a:dk1>
        <a:sysClr val="windowText" lastClr="000000"/>
      </a:dk1>
      <a:lt1>
        <a:sysClr val="window" lastClr="FFFFFF"/>
      </a:lt1>
      <a:dk2>
        <a:srgbClr val="297A38"/>
      </a:dk2>
      <a:lt2>
        <a:srgbClr val="003354"/>
      </a:lt2>
      <a:accent1>
        <a:srgbClr val="597483"/>
      </a:accent1>
      <a:accent2>
        <a:srgbClr val="1B304C"/>
      </a:accent2>
      <a:accent3>
        <a:srgbClr val="E6E9F0"/>
      </a:accent3>
      <a:accent4>
        <a:srgbClr val="62AF60"/>
      </a:accent4>
      <a:accent5>
        <a:srgbClr val="C83A32"/>
      </a:accent5>
      <a:accent6>
        <a:srgbClr val="F1993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72b1dd-789d-410e-9e74-20ba5b81d2ac">
      <Terms xmlns="http://schemas.microsoft.com/office/infopath/2007/PartnerControls"/>
    </lcf76f155ced4ddcb4097134ff3c332f>
    <Notesucommesse xmlns="3d72b1dd-789d-410e-9e74-20ba5b81d2a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3E3C6BB3BECF4C99F92A4D89C63592" ma:contentTypeVersion="15" ma:contentTypeDescription="Creare un nuovo documento." ma:contentTypeScope="" ma:versionID="e60231a742d9effb183904672cc7a669">
  <xsd:schema xmlns:xsd="http://www.w3.org/2001/XMLSchema" xmlns:xs="http://www.w3.org/2001/XMLSchema" xmlns:p="http://schemas.microsoft.com/office/2006/metadata/properties" xmlns:ns2="3d72b1dd-789d-410e-9e74-20ba5b81d2ac" xmlns:ns3="9bc6b353-9c3b-4fc3-a539-9ea899e6c2a0" targetNamespace="http://schemas.microsoft.com/office/2006/metadata/properties" ma:root="true" ma:fieldsID="cb79700c31cd1fe1da9900b18c802a4e" ns2:_="" ns3:_="">
    <xsd:import namespace="3d72b1dd-789d-410e-9e74-20ba5b81d2ac"/>
    <xsd:import namespace="9bc6b353-9c3b-4fc3-a539-9ea899e6c2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Notesucommesse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2b1dd-789d-410e-9e74-20ba5b81d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34f371fd-2ecf-4312-bad1-fbb43e1cdc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Notesucommesse" ma:index="20" nillable="true" ma:displayName="Note su commesse" ma:format="Dropdown" ma:internalName="Notesucommesse">
      <xsd:simpleType>
        <xsd:restriction base="dms:Text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c6b353-9c3b-4fc3-a539-9ea899e6c2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E05BAC-C16D-498D-AEED-9D32B944480C}">
  <ds:schemaRefs>
    <ds:schemaRef ds:uri="28f5b943-589a-4aa7-8ccb-72e45e9bb880"/>
    <ds:schemaRef ds:uri="3d72b1dd-789d-410e-9e74-20ba5b81d2ac"/>
    <ds:schemaRef ds:uri="5bc1e4ff-b956-4dc9-abe9-356824bb6c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D0EE06-E4EC-4053-B43D-8CBA9B0644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1E2D18-9BE4-4A50-81D3-117AC74D601C}">
  <ds:schemaRefs>
    <ds:schemaRef ds:uri="3d72b1dd-789d-410e-9e74-20ba5b81d2ac"/>
    <ds:schemaRef ds:uri="9bc6b353-9c3b-4fc3-a539-9ea899e6c2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a60d57e-af5b-4752-ac57-3e4f28ca11dc}" enabled="1" method="Standar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1550</TotalTime>
  <Words>1347</Words>
  <Application>Microsoft Office PowerPoint</Application>
  <PresentationFormat>Presentazione su schermo (16:9)</PresentationFormat>
  <Paragraphs>137</Paragraphs>
  <Slides>12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Arial</vt:lpstr>
      <vt:lpstr>Arial corpo</vt:lpstr>
      <vt:lpstr>Calibri</vt:lpstr>
      <vt:lpstr>Helvetica</vt:lpstr>
      <vt:lpstr>Titillium Web</vt:lpstr>
      <vt:lpstr>Wingdings</vt:lpstr>
      <vt:lpstr>Schema_cover</vt:lpstr>
      <vt:lpstr>Schema pagine interne</vt:lpstr>
      <vt:lpstr>1_Custom Design</vt:lpstr>
      <vt:lpstr>         Alessandro Fiori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Dote Inserimento Lavorativo - DIL    </vt:lpstr>
      <vt:lpstr>Politiche attive del lavoro – Storico risorse stanziate </vt:lpstr>
      <vt:lpstr>Dote Inserimento Lavoro – DIL</vt:lpstr>
      <vt:lpstr>Razionalizzazione dei servizi e ottimizzazione delle risorse</vt:lpstr>
      <vt:lpstr>Punti di attenzione operativi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employee</dc:creator>
  <cp:lastModifiedBy>Alessandro Fiori</cp:lastModifiedBy>
  <cp:revision>25</cp:revision>
  <dcterms:created xsi:type="dcterms:W3CDTF">2019-07-02T13:36:47Z</dcterms:created>
  <dcterms:modified xsi:type="dcterms:W3CDTF">2026-06-16T08:56:41Z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0x010100CA3E3C6BB3BECF4C99F92A4D89C63592</vt:lpwstr>
  </property>
  <property fmtid="{D5CDD505-2E9C-101B-9397-08002B2CF9AE}" pid="3" name="MediaServiceImageTags">
    <vt:lpwstr/>
  </property>
</Properties>
</file>